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8" r:id="rId1"/>
  </p:sldMasterIdLst>
  <p:notesMasterIdLst>
    <p:notesMasterId r:id="rId33"/>
  </p:notesMasterIdLst>
  <p:sldIdLst>
    <p:sldId id="256" r:id="rId2"/>
    <p:sldId id="262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82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E12"/>
    <a:srgbClr val="FFCC99"/>
    <a:srgbClr val="CCCC00"/>
    <a:srgbClr val="FFFF99"/>
    <a:srgbClr val="FF66CC"/>
    <a:srgbClr val="FF66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0067" autoAdjust="0"/>
  </p:normalViewPr>
  <p:slideViewPr>
    <p:cSldViewPr>
      <p:cViewPr>
        <p:scale>
          <a:sx n="78" d="100"/>
          <a:sy n="78" d="100"/>
        </p:scale>
        <p:origin x="-840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1224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F1F73-D975-494E-ADEE-51695A10F8AE}" type="datetimeFigureOut">
              <a:rPr lang="de-DE" smtClean="0"/>
              <a:t>26.11.2012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DCA2E-A9E2-4CC4-A6CA-E0A5E426B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82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Überblick über den Inhalt:</a:t>
            </a:r>
          </a:p>
          <a:p>
            <a:pPr marL="228600" indent="-228600">
              <a:buAutoNum type="arabicPeriod"/>
            </a:pPr>
            <a:r>
              <a:rPr lang="de-DE" dirty="0" smtClean="0"/>
              <a:t> Benutzeroberfläche Word</a:t>
            </a:r>
            <a:r>
              <a:rPr lang="de-DE" baseline="0" dirty="0" smtClean="0"/>
              <a:t> und Excel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 Besonderheiten im pädagogischen Netz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Einstellungen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Praktisches Beispiel (Seitenlayout, Text, Bild, Tabelle)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Benutzeroberfläche PowerPoint mit Neuerungen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Interaktive Hilfe (Word, Excel, PowerPoint)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MS Office 2010 für zu Hause</a:t>
            </a:r>
          </a:p>
          <a:p>
            <a:pPr marL="228600" indent="-228600">
              <a:buAutoNum type="arabicPeriod"/>
            </a:pPr>
            <a:endParaRPr lang="de-DE" baseline="0" dirty="0" smtClean="0"/>
          </a:p>
          <a:p>
            <a:pPr marL="228600" indent="-228600">
              <a:buAutoNum type="arabicPeriod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CA2E-A9E2-4CC4-A6CA-E0A5E426B7A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822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ausprobieren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CA2E-A9E2-4CC4-A6CA-E0A5E426B7A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456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ausprobieren:</a:t>
            </a:r>
            <a:r>
              <a:rPr lang="de-DE" baseline="0" dirty="0" smtClean="0"/>
              <a:t> 3x </a:t>
            </a:r>
            <a:r>
              <a:rPr lang="de-DE" baseline="0" dirty="0" err="1" smtClean="0"/>
              <a:t>Enter</a:t>
            </a:r>
            <a:r>
              <a:rPr lang="de-DE" baseline="0" dirty="0" smtClean="0"/>
              <a:t>, dann Schriftart und _</a:t>
            </a:r>
            <a:r>
              <a:rPr lang="de-DE" baseline="0" dirty="0" err="1" smtClean="0"/>
              <a:t>größe</a:t>
            </a:r>
            <a:r>
              <a:rPr lang="de-DE" baseline="0" dirty="0" smtClean="0"/>
              <a:t> ändern, Namen hinschreiben, 3x </a:t>
            </a:r>
            <a:r>
              <a:rPr lang="de-DE" baseline="0" dirty="0" err="1" smtClean="0"/>
              <a:t>Enter</a:t>
            </a:r>
            <a:r>
              <a:rPr lang="de-DE" baseline="0" dirty="0" smtClean="0"/>
              <a:t>, beiden unteren </a:t>
            </a:r>
            <a:r>
              <a:rPr lang="de-DE" baseline="0" dirty="0" err="1" smtClean="0"/>
              <a:t>Enter</a:t>
            </a:r>
            <a:r>
              <a:rPr lang="de-DE" baseline="0" dirty="0" smtClean="0"/>
              <a:t> markieren und dann Radiergummi anwenden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CA2E-A9E2-4CC4-A6CA-E0A5E426B7A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7235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Teilnehmer</a:t>
            </a:r>
            <a:r>
              <a:rPr lang="de-DE" baseline="0" dirty="0" smtClean="0"/>
              <a:t> </a:t>
            </a:r>
            <a:r>
              <a:rPr lang="de-DE" dirty="0" smtClean="0"/>
              <a:t>öffnen WORD-Datei und erhalten Arbeitsblatt</a:t>
            </a:r>
            <a:r>
              <a:rPr lang="de-DE" baseline="0" dirty="0" smtClean="0"/>
              <a:t> mit den Arbeitsaufträgen</a:t>
            </a:r>
          </a:p>
          <a:p>
            <a:r>
              <a:rPr lang="de-DE" baseline="0" dirty="0" smtClean="0"/>
              <a:t>Sichere </a:t>
            </a:r>
            <a:r>
              <a:rPr lang="de-DE" baseline="0" dirty="0" err="1" smtClean="0"/>
              <a:t>TN</a:t>
            </a:r>
            <a:r>
              <a:rPr lang="de-DE" baseline="0" dirty="0" smtClean="0"/>
              <a:t> dürfen alleine arbeiten, Referent macht über </a:t>
            </a:r>
            <a:r>
              <a:rPr lang="de-DE" baseline="0" dirty="0" err="1" smtClean="0"/>
              <a:t>Beamer</a:t>
            </a:r>
            <a:r>
              <a:rPr lang="de-DE" baseline="0" dirty="0" smtClean="0"/>
              <a:t> auch mit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CA2E-A9E2-4CC4-A6CA-E0A5E426B7A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137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CA2E-A9E2-4CC4-A6CA-E0A5E426B7A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422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CA2E-A9E2-4CC4-A6CA-E0A5E426B7A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871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CA2E-A9E2-4CC4-A6CA-E0A5E426B7A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0768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CA2E-A9E2-4CC4-A6CA-E0A5E426B7A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6287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Bedieneroberfläche</a:t>
            </a:r>
            <a:r>
              <a:rPr lang="de-DE" baseline="0" dirty="0" smtClean="0"/>
              <a:t> analog zu WORD – nicht mitmachen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weitere Details würden zu weit</a:t>
            </a:r>
            <a:r>
              <a:rPr lang="de-DE" baseline="0" dirty="0" smtClean="0"/>
              <a:t> führen – Verweis auf Selbstlernmaterialien vom Pädagogischen Institut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CA2E-A9E2-4CC4-A6CA-E0A5E426B7A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947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CA2E-A9E2-4CC4-A6CA-E0A5E426B7A0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3199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analog</a:t>
            </a:r>
            <a:r>
              <a:rPr lang="de-DE" baseline="0" dirty="0" smtClean="0"/>
              <a:t> zu WORD – nicht mitmachen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CA2E-A9E2-4CC4-A6CA-E0A5E426B7A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1482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Was</a:t>
            </a:r>
            <a:r>
              <a:rPr lang="de-DE" baseline="0" dirty="0" smtClean="0"/>
              <a:t> passiert, wenn erste Option gewählt wird? – keine Ahnung, wir sollen Sie darauf hinweisen, dass Sie „Keine Änderungen vornehmen“ sollen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CA2E-A9E2-4CC4-A6CA-E0A5E426B7A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8818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vorstellen,</a:t>
            </a:r>
            <a:r>
              <a:rPr lang="de-DE" baseline="0" dirty="0" smtClean="0"/>
              <a:t>  nicht mitmachen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CA2E-A9E2-4CC4-A6CA-E0A5E426B7A0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96368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CA2E-A9E2-4CC4-A6CA-E0A5E426B7A0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0893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SmartArts</a:t>
            </a:r>
            <a:r>
              <a:rPr lang="de-DE" dirty="0" smtClean="0"/>
              <a:t> gibt‘s bei WORD, EXCEL und POWERPOINT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CA2E-A9E2-4CC4-A6CA-E0A5E426B7A0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1233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für diese Präsentation</a:t>
            </a:r>
            <a:r>
              <a:rPr lang="de-DE" baseline="0" dirty="0" smtClean="0"/>
              <a:t> wurde das Design „Phoebe“ gewählt – hier in der dritten Zeilen das vorletzte Design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CA2E-A9E2-4CC4-A6CA-E0A5E426B7A0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7145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CA2E-A9E2-4CC4-A6CA-E0A5E426B7A0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6187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CA2E-A9E2-4CC4-A6CA-E0A5E426B7A0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71462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CA2E-A9E2-4CC4-A6CA-E0A5E426B7A0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11063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Interaktive</a:t>
            </a:r>
            <a:r>
              <a:rPr lang="de-DE" baseline="0" dirty="0" smtClean="0"/>
              <a:t> Hilfe starten und ausprobieren</a:t>
            </a:r>
          </a:p>
          <a:p>
            <a:r>
              <a:rPr lang="de-DE" baseline="0" dirty="0" smtClean="0"/>
              <a:t>Interaktive Hilfe kann nicht gestartet werden? – Account reparieren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CA2E-A9E2-4CC4-A6CA-E0A5E426B7A0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677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Interaktive</a:t>
            </a:r>
            <a:r>
              <a:rPr lang="de-DE" baseline="0" dirty="0" smtClean="0"/>
              <a:t> Hilfe starten und ausprobieren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CA2E-A9E2-4CC4-A6CA-E0A5E426B7A0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7609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Interaktive</a:t>
            </a:r>
            <a:r>
              <a:rPr lang="de-DE" baseline="0" dirty="0" smtClean="0"/>
              <a:t> Hilfe starten und ausprobieren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CA2E-A9E2-4CC4-A6CA-E0A5E426B7A0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151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ALT-Taste drücken → Buchstaben erscheinen </a:t>
            </a:r>
            <a:r>
              <a:rPr lang="de-DE" dirty="0" smtClean="0">
                <a:sym typeface="Symbol"/>
              </a:rPr>
              <a:t> öffnet zugehörige</a:t>
            </a:r>
            <a:r>
              <a:rPr lang="de-DE" baseline="0" dirty="0" smtClean="0">
                <a:sym typeface="Symbol"/>
              </a:rPr>
              <a:t> Registerkarte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>
                <a:sym typeface="Symbol"/>
              </a:rPr>
              <a:t>Wenn man keine Maus einsetzen möchte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>
                <a:sym typeface="Symbol"/>
              </a:rPr>
              <a:t>Teilnehmer sollen WORD öffnen und ALT ausprobieren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CA2E-A9E2-4CC4-A6CA-E0A5E426B7A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41686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CA2E-A9E2-4CC4-A6CA-E0A5E426B7A0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10041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CA2E-A9E2-4CC4-A6CA-E0A5E426B7A0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981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DE" dirty="0" smtClean="0"/>
              <a:t>Symbolleiste für den Schnellzugriff ausprobieren,</a:t>
            </a:r>
            <a:r>
              <a:rPr lang="de-DE" baseline="0" dirty="0" smtClean="0"/>
              <a:t> kleines Dreieck anklicken, weitere Befehle, linke Seite auswählen – Hinzufügen – OK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Registerkarten des Menübandes, Reiter anklicken – entsprechende Menübänder gehen auf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Menübandgruppen zeigen, z. B. Start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Ausblenden des Menübandes, ausprobieren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Navigationsbereich – mit </a:t>
            </a:r>
            <a:r>
              <a:rPr lang="de-DE" baseline="0" dirty="0" err="1" smtClean="0"/>
              <a:t>STRG+F</a:t>
            </a:r>
            <a:r>
              <a:rPr lang="de-DE" baseline="0" dirty="0" smtClean="0"/>
              <a:t> einschalten z. B. um in einem langen Dokument eine bestimmte Stelle/Text/Tabelle/zu suchen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Kontextabhängige Registerkarten des Menübandes: später ausprobieren bei Übungen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Startprogramme für Dialogfelder: ausprobieren, Fenster öffnen sich – ähneln altem WORD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Statusleiste – rechte Maustaste auf die Statusleiste, z. B. Zeilennummer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Wechsel zwischen den Ansichten – ausprobieren</a:t>
            </a:r>
          </a:p>
          <a:p>
            <a:pPr marL="228600" indent="-228600">
              <a:buAutoNum type="arabicPeriod"/>
            </a:pPr>
            <a:r>
              <a:rPr lang="de-DE" baseline="0" dirty="0" smtClean="0"/>
              <a:t>Maßstab (Zoom) - ausprobieren</a:t>
            </a:r>
          </a:p>
          <a:p>
            <a:pPr marL="228600" indent="-228600">
              <a:buAutoNum type="arabicPeriod"/>
            </a:pPr>
            <a:endParaRPr lang="de-DE" baseline="0" dirty="0" smtClean="0"/>
          </a:p>
          <a:p>
            <a:pPr marL="228600" indent="-228600">
              <a:buAutoNum type="arabicPeriod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CA2E-A9E2-4CC4-A6CA-E0A5E426B7A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507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b="1" dirty="0" smtClean="0"/>
              <a:t>Schnellstartleiste</a:t>
            </a:r>
            <a:r>
              <a:rPr lang="de-DE" dirty="0" smtClean="0"/>
              <a:t> – beanstandet, dass es geändert wird - Kinderkrankheiten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zuletzt verwendete Dokumente – 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Steuerzeichen – ich</a:t>
            </a:r>
            <a:r>
              <a:rPr lang="de-DE" baseline="0" dirty="0" smtClean="0"/>
              <a:t> zeige Ihnen im Anschluss, wie diese ausgeschaltet werden können - Einstellungen</a:t>
            </a: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smtClean="0"/>
              <a:t>Desktop-Icons</a:t>
            </a:r>
            <a:r>
              <a:rPr lang="de-DE" baseline="0" dirty="0" smtClean="0"/>
              <a:t> – können Sie selber erstellen, wird später gezeigt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CA2E-A9E2-4CC4-A6CA-E0A5E426B7A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702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ausprobieren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CA2E-A9E2-4CC4-A6CA-E0A5E426B7A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942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- START</a:t>
            </a:r>
            <a:r>
              <a:rPr lang="de-DE" baseline="0" dirty="0" smtClean="0"/>
              <a:t> – Programme – Microsoft Office – WORD – rechte Maustaste – Senden an Desktop - mitmachen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CA2E-A9E2-4CC4-A6CA-E0A5E426B7A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197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ausprobieren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CA2E-A9E2-4CC4-A6CA-E0A5E426B7A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3301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ausprobieren</a:t>
            </a:r>
            <a:r>
              <a:rPr lang="de-DE" baseline="0" dirty="0" smtClean="0"/>
              <a:t> mit und ohne Häkchen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DCA2E-A9E2-4CC4-A6CA-E0A5E426B7A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77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onal liegende Ecken des Rechtecks abrunden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79CB820-95F3-4869-BD8E-ECE2459D7778}" type="datetime1">
              <a:rPr lang="de-DE" smtClean="0"/>
              <a:t>26.11.2012</a:t>
            </a:fld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A444018-2F0B-4E39-A0EE-9BA05BD3934E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de-DE" smtClean="0"/>
              <a:t>Fachberater Informatik/MIB</a:t>
            </a:r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D86758-5140-433E-8402-4317C2ABFAE6}" type="datetime1">
              <a:rPr lang="de-DE" smtClean="0"/>
              <a:t>26.11.2012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Fachberater Informatik/MIB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44018-2F0B-4E39-A0EE-9BA05BD3934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5B814A-B6C3-4EC1-9C12-73D795DEE8D7}" type="datetime1">
              <a:rPr lang="de-DE" smtClean="0"/>
              <a:t>26.11.2012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Fachberater Informatik/MIB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44018-2F0B-4E39-A0EE-9BA05BD3934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8946D0-0391-4100-B61A-39092525245B}" type="datetime1">
              <a:rPr lang="de-DE" smtClean="0"/>
              <a:t>26.11.2012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Fachberater Informatik/MIB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44018-2F0B-4E39-A0EE-9BA05BD3934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9F18D31-1911-48DC-A267-2F805F4416A0}" type="datetime1">
              <a:rPr lang="de-DE" smtClean="0"/>
              <a:t>26.11.2012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A444018-2F0B-4E39-A0EE-9BA05BD3934E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de-DE" smtClean="0"/>
              <a:t>Fachberater Informatik/MIB</a:t>
            </a:r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AC5CB-80AE-4168-9910-EC2C8F5AC913}" type="datetime1">
              <a:rPr lang="de-DE" smtClean="0"/>
              <a:t>26.11.2012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Fachberater Informatik/MIB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A444018-2F0B-4E39-A0EE-9BA05BD3934E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0C4829-9F29-4DB7-8664-E475C890A694}" type="datetime1">
              <a:rPr lang="de-DE" smtClean="0"/>
              <a:t>26.11.2012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Fachberater Informatik/MIB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A444018-2F0B-4E39-A0EE-9BA05BD3934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37C000-EDCC-4787-B4FD-9CF2CC93876F}" type="datetime1">
              <a:rPr lang="de-DE" smtClean="0"/>
              <a:t>26.11.2012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Fachberater Informatik/MIB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44018-2F0B-4E39-A0EE-9BA05BD3934E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513BD-0466-4BE8-BCD8-7D603E454A8C}" type="datetime1">
              <a:rPr lang="de-DE" smtClean="0"/>
              <a:t>26.11.2012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de-DE" smtClean="0"/>
              <a:t>Fachberater Informatik/MIB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444018-2F0B-4E39-A0EE-9BA05BD3934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3BF3CD6-BEDB-4C23-A1DD-30A5CF9F4FA0}" type="datetime1">
              <a:rPr lang="de-DE" smtClean="0"/>
              <a:t>26.11.2012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A444018-2F0B-4E39-A0EE-9BA05BD3934E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de-DE" smtClean="0"/>
              <a:t>Fachberater Informatik/MIB</a:t>
            </a:r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41E950C-C209-4283-A713-3271AADBEDEC}" type="datetime1">
              <a:rPr lang="de-DE" smtClean="0"/>
              <a:t>26.11.2012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A444018-2F0B-4E39-A0EE-9BA05BD3934E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de-DE" smtClean="0"/>
              <a:t>Fachberater Informatik/MIB</a:t>
            </a:r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onal liegende Ecken des Rechtecks abrunden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lang="de-DE" smtClean="0"/>
              <a:t>Fachberater Informatik/MIB</a:t>
            </a:r>
            <a:endParaRPr lang="de-DE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33ED8A3-6993-42B1-9608-8675BF6356A8}" type="datetime1">
              <a:rPr lang="de-DE" smtClean="0"/>
              <a:t>26.11.2012</a:t>
            </a:fld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A444018-2F0B-4E39-A0EE-9BA05BD3934E}" type="slidenum">
              <a:rPr lang="de-DE" smtClean="0"/>
              <a:t>‹Nr.›</a:t>
            </a:fld>
            <a:endParaRPr lang="de-DE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Umstieg auf Office 2010 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– leicht </a:t>
            </a:r>
            <a:r>
              <a:rPr lang="de-DE" b="1" dirty="0"/>
              <a:t>gemacht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6" t="72521" r="17283" b="13127"/>
          <a:stretch/>
        </p:blipFill>
        <p:spPr bwMode="auto">
          <a:xfrm>
            <a:off x="791580" y="3405878"/>
            <a:ext cx="7560840" cy="226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35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Einstellungen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600201"/>
            <a:ext cx="7931224" cy="892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200" b="1" dirty="0" smtClean="0"/>
              <a:t>Drucken – aktuelle Seite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Datei – Drucken – Einstellungen: </a:t>
            </a:r>
            <a:br>
              <a:rPr lang="de-DE" sz="2200" dirty="0" smtClean="0"/>
            </a:br>
            <a:r>
              <a:rPr lang="de-DE" sz="2200" dirty="0" smtClean="0"/>
              <a:t>Alle Seiten drucken – Aktuelle Seite drucken</a:t>
            </a:r>
            <a:endParaRPr lang="de-DE" sz="2200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1187624" y="2708921"/>
            <a:ext cx="6930912" cy="3600399"/>
            <a:chOff x="1187624" y="2708921"/>
            <a:chExt cx="6930912" cy="3600399"/>
          </a:xfrm>
        </p:grpSpPr>
        <p:pic>
          <p:nvPicPr>
            <p:cNvPr id="4" name="Grafik 3"/>
            <p:cNvPicPr/>
            <p:nvPr/>
          </p:nvPicPr>
          <p:blipFill rotWithShape="1">
            <a:blip r:embed="rId3"/>
            <a:srcRect r="12440" b="6351"/>
            <a:stretch/>
          </p:blipFill>
          <p:spPr bwMode="auto">
            <a:xfrm>
              <a:off x="1187624" y="2708921"/>
              <a:ext cx="6930912" cy="36003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Rechteck 4"/>
            <p:cNvSpPr/>
            <p:nvPr/>
          </p:nvSpPr>
          <p:spPr>
            <a:xfrm>
              <a:off x="3957299" y="4136680"/>
              <a:ext cx="216024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/>
            <p:cNvSpPr/>
            <p:nvPr/>
          </p:nvSpPr>
          <p:spPr>
            <a:xfrm>
              <a:off x="2267744" y="4814556"/>
              <a:ext cx="2232248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D652-2A25-48BC-B6FC-1DA51E545041}" type="datetime1">
              <a:rPr lang="de-DE" smtClean="0"/>
              <a:t>26.11.2012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4018-2F0B-4E39-A0EE-9BA05BD3934E}" type="slidenum">
              <a:rPr lang="de-DE" smtClean="0"/>
              <a:t>10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Fachberater Informatik/MIB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09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Einstellungen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16847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200" b="1" dirty="0" smtClean="0"/>
              <a:t>Formatierung löschen, </a:t>
            </a:r>
            <a:r>
              <a:rPr lang="de-DE" sz="2200" dirty="0" smtClean="0"/>
              <a:t>praktischer Befehl:</a:t>
            </a:r>
            <a:br>
              <a:rPr lang="de-DE" sz="2200" dirty="0" smtClean="0"/>
            </a:br>
            <a:r>
              <a:rPr lang="de-DE" sz="2200" dirty="0" smtClean="0"/>
              <a:t>nach dem formatierten Text </a:t>
            </a:r>
            <a:r>
              <a:rPr lang="de-DE" sz="2200" b="1" i="1" dirty="0" err="1" smtClean="0"/>
              <a:t>Enter</a:t>
            </a:r>
            <a:r>
              <a:rPr lang="de-DE" sz="2200" dirty="0" smtClean="0"/>
              <a:t> drücken, </a:t>
            </a:r>
            <a:br>
              <a:rPr lang="de-DE" sz="2200" dirty="0" smtClean="0"/>
            </a:br>
            <a:r>
              <a:rPr lang="de-DE" sz="2200" dirty="0" smtClean="0"/>
              <a:t>das Enter-Zeichen markieren und </a:t>
            </a:r>
            <a:br>
              <a:rPr lang="de-DE" sz="2200" dirty="0" smtClean="0"/>
            </a:br>
            <a:r>
              <a:rPr lang="de-DE" sz="2200" dirty="0" smtClean="0"/>
              <a:t>dann „Formatierung löschen“ </a:t>
            </a:r>
            <a:br>
              <a:rPr lang="de-DE" sz="2200" dirty="0" smtClean="0"/>
            </a:br>
            <a:r>
              <a:rPr lang="de-DE" sz="2200" dirty="0" smtClean="0">
                <a:sym typeface="Symbol"/>
              </a:rPr>
              <a:t> Standardschrift</a:t>
            </a:r>
            <a:endParaRPr lang="de-DE" sz="2200" b="1" dirty="0"/>
          </a:p>
        </p:txBody>
      </p:sp>
      <p:pic>
        <p:nvPicPr>
          <p:cNvPr id="4" name="Grafik 3"/>
          <p:cNvPicPr/>
          <p:nvPr/>
        </p:nvPicPr>
        <p:blipFill rotWithShape="1">
          <a:blip r:embed="rId3"/>
          <a:srcRect r="50718" b="40800"/>
          <a:stretch/>
        </p:blipFill>
        <p:spPr bwMode="auto">
          <a:xfrm>
            <a:off x="3347864" y="3068960"/>
            <a:ext cx="4608512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hteck 4"/>
          <p:cNvSpPr/>
          <p:nvPr/>
        </p:nvSpPr>
        <p:spPr>
          <a:xfrm>
            <a:off x="5652120" y="5552585"/>
            <a:ext cx="432048" cy="64807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6435282" y="3382351"/>
            <a:ext cx="273975" cy="28752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A7A8-EF8F-4A46-8BAF-B450A0775B9C}" type="datetime1">
              <a:rPr lang="de-DE" smtClean="0"/>
              <a:t>26.11.2012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4018-2F0B-4E39-A0EE-9BA05BD3934E}" type="slidenum">
              <a:rPr lang="de-DE" smtClean="0"/>
              <a:t>11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Fachberater Informatik/MIB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941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Praktisches Beispiel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Öffnen Sie folgendes WORD-Dokument:</a:t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Eigene Dateien:</a:t>
            </a:r>
            <a:br>
              <a:rPr lang="de-DE" sz="2400" dirty="0" smtClean="0"/>
            </a:br>
            <a:r>
              <a:rPr lang="de-DE" sz="2400" dirty="0"/>
              <a:t>	\Office_2010\Übungsdatei WORD </a:t>
            </a:r>
            <a:r>
              <a:rPr lang="de-DE" sz="2400" dirty="0" smtClean="0"/>
              <a:t>Elefant.docx</a:t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/>
          </a:p>
          <a:p>
            <a:r>
              <a:rPr lang="de-DE" sz="2400" dirty="0" smtClean="0"/>
              <a:t>Erledigen Sie bitte die folgenden Arbeitsaufträge: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D66B-19B1-49E6-BB72-5FF6E8CAAA7A}" type="datetime1">
              <a:rPr lang="de-DE" smtClean="0"/>
              <a:t>26.11.2012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4018-2F0B-4E39-A0EE-9BA05BD3934E}" type="slidenum">
              <a:rPr lang="de-DE" smtClean="0"/>
              <a:t>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Fachberater Informatik/MIB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837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Praktisches Beispiel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46237"/>
            <a:ext cx="8363272" cy="4526280"/>
          </a:xfrm>
        </p:spPr>
        <p:txBody>
          <a:bodyPr/>
          <a:lstStyle/>
          <a:p>
            <a:pPr marL="0" lvl="1" indent="0">
              <a:buNone/>
            </a:pPr>
            <a:r>
              <a:rPr lang="de-DE" sz="3200" b="1" dirty="0" smtClean="0"/>
              <a:t>Seitenlayout</a:t>
            </a:r>
          </a:p>
          <a:p>
            <a:pPr marL="0" lvl="1" indent="0">
              <a:buNone/>
            </a:pPr>
            <a:endParaRPr lang="de-DE" sz="3200" dirty="0"/>
          </a:p>
          <a:p>
            <a:pPr marL="982663" indent="-531813">
              <a:buFont typeface="+mj-lt"/>
              <a:buAutoNum type="arabicPeriod"/>
            </a:pPr>
            <a:r>
              <a:rPr lang="de-DE" sz="2400" dirty="0"/>
              <a:t>Ändern Sie die Seitenränder auf </a:t>
            </a:r>
            <a:r>
              <a:rPr lang="de-DE" sz="2400" dirty="0" smtClean="0"/>
              <a:t>jeweils 3 cm.</a:t>
            </a:r>
            <a:br>
              <a:rPr lang="de-DE" sz="2400" dirty="0" smtClean="0"/>
            </a:br>
            <a:endParaRPr lang="de-DE" sz="2400" dirty="0"/>
          </a:p>
          <a:p>
            <a:pPr marL="982663" indent="-531813">
              <a:buFont typeface="+mj-lt"/>
              <a:buAutoNum type="arabicPeriod"/>
            </a:pPr>
            <a:r>
              <a:rPr lang="de-DE" sz="2400" dirty="0"/>
              <a:t>Ändern Sie </a:t>
            </a:r>
            <a:r>
              <a:rPr lang="de-DE" sz="2400" dirty="0" smtClean="0"/>
              <a:t>das </a:t>
            </a:r>
            <a:r>
              <a:rPr lang="de-DE" sz="2400" dirty="0"/>
              <a:t>Format auf </a:t>
            </a:r>
            <a:r>
              <a:rPr lang="de-DE" sz="2400" dirty="0" smtClean="0"/>
              <a:t>Querformat.</a:t>
            </a:r>
            <a:endParaRPr lang="de-DE" sz="2400" dirty="0"/>
          </a:p>
          <a:p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4555-A1BD-4285-8987-4E871A6B9611}" type="datetime1">
              <a:rPr lang="de-DE" smtClean="0"/>
              <a:t>26.11.2012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4018-2F0B-4E39-A0EE-9BA05BD3934E}" type="slidenum">
              <a:rPr lang="de-DE" smtClean="0"/>
              <a:t>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Fachberater Informatik/MIB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0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Praktisches Beispiel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de-DE" sz="3200" b="1" dirty="0" smtClean="0"/>
              <a:t>Textbearbeitung</a:t>
            </a:r>
          </a:p>
          <a:p>
            <a:pPr marL="0" lvl="1" indent="0">
              <a:buNone/>
            </a:pPr>
            <a:endParaRPr lang="de-DE" sz="3200" dirty="0"/>
          </a:p>
          <a:p>
            <a:pPr marL="0" lvl="0" indent="0">
              <a:buNone/>
            </a:pPr>
            <a:r>
              <a:rPr lang="de-DE" sz="2800" dirty="0" smtClean="0"/>
              <a:t>Verändern Sie den Text:</a:t>
            </a:r>
            <a:br>
              <a:rPr lang="de-DE" sz="2800" dirty="0" smtClean="0"/>
            </a:br>
            <a:endParaRPr lang="de-DE" sz="2800" dirty="0"/>
          </a:p>
          <a:p>
            <a:pPr marL="971550" lvl="1" indent="-514350">
              <a:buAutoNum type="arabicPeriod"/>
            </a:pPr>
            <a:r>
              <a:rPr lang="de-DE" sz="2400" dirty="0" smtClean="0"/>
              <a:t>Stellen </a:t>
            </a:r>
            <a:r>
              <a:rPr lang="de-DE" sz="2400" dirty="0"/>
              <a:t>Sie den </a:t>
            </a:r>
            <a:r>
              <a:rPr lang="de-DE" sz="2400" b="1" dirty="0"/>
              <a:t>Zeilenabstand</a:t>
            </a:r>
            <a:r>
              <a:rPr lang="de-DE" sz="2400" dirty="0"/>
              <a:t>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von </a:t>
            </a:r>
            <a:r>
              <a:rPr lang="de-DE" sz="2400" dirty="0"/>
              <a:t>„einfach“ </a:t>
            </a:r>
            <a:r>
              <a:rPr lang="de-DE" sz="2400" dirty="0" smtClean="0"/>
              <a:t>auf </a:t>
            </a:r>
            <a:r>
              <a:rPr lang="de-DE" sz="2400" dirty="0"/>
              <a:t>„1,5“ </a:t>
            </a:r>
            <a:r>
              <a:rPr lang="de-DE" sz="2400" dirty="0" smtClean="0"/>
              <a:t>um.</a:t>
            </a:r>
            <a:br>
              <a:rPr lang="de-DE" sz="2400" dirty="0" smtClean="0"/>
            </a:br>
            <a:endParaRPr lang="de-DE" sz="2400" dirty="0" smtClean="0"/>
          </a:p>
          <a:p>
            <a:pPr marL="971550" lvl="1" indent="-514350">
              <a:buFont typeface="Arial" pitchFamily="34" charset="0"/>
              <a:buAutoNum type="arabicPeriod"/>
            </a:pPr>
            <a:r>
              <a:rPr lang="de-DE" sz="2400" dirty="0"/>
              <a:t>Ändern Sie die gegebene Formatvorlage mit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Hilfe </a:t>
            </a:r>
            <a:r>
              <a:rPr lang="de-DE" sz="2400" dirty="0"/>
              <a:t>des </a:t>
            </a:r>
            <a:r>
              <a:rPr lang="de-DE" sz="2400" b="1" dirty="0"/>
              <a:t>Radiergummis</a:t>
            </a:r>
            <a:r>
              <a:rPr lang="de-DE" sz="2400" dirty="0"/>
              <a:t> auf „Standard</a:t>
            </a:r>
            <a:r>
              <a:rPr lang="de-DE" sz="2400" dirty="0" smtClean="0"/>
              <a:t>“.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81D6-9547-4208-9E7E-E047DA6D279A}" type="datetime1">
              <a:rPr lang="de-DE" smtClean="0"/>
              <a:t>26.11.2012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4018-2F0B-4E39-A0EE-9BA05BD3934E}" type="slidenum">
              <a:rPr lang="de-DE" smtClean="0"/>
              <a:t>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Fachberater Informatik/MIB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432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Praktisches Beispiel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1" indent="0">
              <a:buNone/>
            </a:pPr>
            <a:r>
              <a:rPr lang="de-DE" sz="5100" b="1" dirty="0" smtClean="0"/>
              <a:t>Bildbearbeitung</a:t>
            </a:r>
          </a:p>
          <a:p>
            <a:pPr marL="0" lvl="1" indent="0">
              <a:buNone/>
            </a:pPr>
            <a:endParaRPr lang="de-DE" sz="3200" dirty="0"/>
          </a:p>
          <a:p>
            <a:pPr marL="971550" lvl="1" indent="-514350">
              <a:buFont typeface="Arial" pitchFamily="34" charset="0"/>
              <a:buAutoNum type="arabicPeriod"/>
            </a:pPr>
            <a:r>
              <a:rPr lang="de-DE" sz="4000" dirty="0" smtClean="0"/>
              <a:t>Fügen </a:t>
            </a:r>
            <a:r>
              <a:rPr lang="de-DE" sz="4000" dirty="0"/>
              <a:t>Sie ein Bild in das Dokument </a:t>
            </a:r>
            <a:r>
              <a:rPr lang="de-DE" sz="4000" dirty="0" smtClean="0"/>
              <a:t>ein.</a:t>
            </a:r>
          </a:p>
          <a:p>
            <a:pPr marL="971550" lvl="1" indent="-514350">
              <a:buFont typeface="Arial" pitchFamily="34" charset="0"/>
              <a:buAutoNum type="arabicPeriod"/>
            </a:pPr>
            <a:r>
              <a:rPr lang="de-DE" sz="4000" dirty="0" smtClean="0"/>
              <a:t>Korrigieren </a:t>
            </a:r>
            <a:r>
              <a:rPr lang="de-DE" sz="4000" dirty="0"/>
              <a:t>Sie das Bild in Helligkeit und </a:t>
            </a:r>
            <a:r>
              <a:rPr lang="de-DE" sz="4000" dirty="0" smtClean="0"/>
              <a:t>Farbe.</a:t>
            </a:r>
          </a:p>
          <a:p>
            <a:pPr marL="971550" lvl="1" indent="-514350">
              <a:buFont typeface="Arial" pitchFamily="34" charset="0"/>
              <a:buAutoNum type="arabicPeriod"/>
            </a:pPr>
            <a:r>
              <a:rPr lang="de-DE" sz="4000" dirty="0" smtClean="0"/>
              <a:t>Setzen </a:t>
            </a:r>
            <a:r>
              <a:rPr lang="de-DE" sz="4000" dirty="0"/>
              <a:t>Sie einen Rahmen um das </a:t>
            </a:r>
            <a:r>
              <a:rPr lang="de-DE" sz="4000" dirty="0" smtClean="0"/>
              <a:t>Bild.</a:t>
            </a:r>
          </a:p>
          <a:p>
            <a:pPr marL="971550" lvl="1" indent="-514350">
              <a:buFont typeface="Arial" pitchFamily="34" charset="0"/>
              <a:buAutoNum type="arabicPeriod"/>
            </a:pPr>
            <a:r>
              <a:rPr lang="de-DE" sz="4000" dirty="0" smtClean="0"/>
              <a:t>Setzen </a:t>
            </a:r>
            <a:r>
              <a:rPr lang="de-DE" sz="4000" dirty="0"/>
              <a:t>Sie das Bild in die Mitte des </a:t>
            </a:r>
            <a:r>
              <a:rPr lang="de-DE" sz="4000" dirty="0" smtClean="0"/>
              <a:t>Dokuments.</a:t>
            </a:r>
          </a:p>
          <a:p>
            <a:pPr marL="971550" lvl="1" indent="-514350">
              <a:buFont typeface="Arial" pitchFamily="34" charset="0"/>
              <a:buAutoNum type="arabicPeriod"/>
            </a:pPr>
            <a:r>
              <a:rPr lang="de-DE" sz="4000" dirty="0" smtClean="0"/>
              <a:t>Schneiden Sie das Bild zu.</a:t>
            </a:r>
            <a:endParaRPr lang="de-DE" sz="40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98D9-B0F2-4A2D-ABA5-50526C9A7881}" type="datetime1">
              <a:rPr lang="de-DE" smtClean="0"/>
              <a:t>26.11.2012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4018-2F0B-4E39-A0EE-9BA05BD3934E}" type="slidenum">
              <a:rPr lang="de-DE" smtClean="0"/>
              <a:t>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Fachberater Informatik/MIB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65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Praktisches Beispiel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de-DE" sz="3200" b="1" dirty="0" smtClean="0"/>
              <a:t>Tabellenerstellung</a:t>
            </a:r>
          </a:p>
          <a:p>
            <a:pPr marL="0" lvl="1" indent="0">
              <a:buNone/>
            </a:pPr>
            <a:endParaRPr lang="de-DE" sz="1400" dirty="0"/>
          </a:p>
          <a:p>
            <a:pPr marL="982663" lvl="0" indent="-531813">
              <a:buSzPct val="90000"/>
              <a:buFont typeface="+mj-lt"/>
              <a:buAutoNum type="arabicPeriod"/>
            </a:pPr>
            <a:r>
              <a:rPr lang="de-DE" sz="2800" dirty="0" smtClean="0"/>
              <a:t>Fügen </a:t>
            </a:r>
            <a:r>
              <a:rPr lang="de-DE" sz="2800" dirty="0"/>
              <a:t>Sie </a:t>
            </a:r>
            <a:r>
              <a:rPr lang="de-DE" sz="2800" dirty="0" smtClean="0"/>
              <a:t>unter dem Text eine </a:t>
            </a:r>
            <a:r>
              <a:rPr lang="de-DE" sz="2800" dirty="0"/>
              <a:t>Tabelle mit </a:t>
            </a:r>
            <a:r>
              <a:rPr lang="de-DE" sz="2800" dirty="0" smtClean="0"/>
              <a:t>vier </a:t>
            </a:r>
            <a:r>
              <a:rPr lang="de-DE" sz="2800" dirty="0"/>
              <a:t>Spalten und zwei Zeilen </a:t>
            </a:r>
            <a:r>
              <a:rPr lang="de-DE" sz="2800" dirty="0" smtClean="0"/>
              <a:t>ein.</a:t>
            </a:r>
            <a:endParaRPr lang="de-DE" sz="2800" dirty="0"/>
          </a:p>
          <a:p>
            <a:pPr marL="982663" lvl="0" indent="-531813">
              <a:buSzPct val="90000"/>
              <a:buFont typeface="+mj-lt"/>
              <a:buAutoNum type="arabicPeriod"/>
            </a:pPr>
            <a:r>
              <a:rPr lang="de-DE" sz="2800" dirty="0" smtClean="0"/>
              <a:t>Verändern Sie mit Hilfe des Tabellentools (Entwurf) die Tabellenfarbe.</a:t>
            </a:r>
            <a:endParaRPr lang="de-DE" sz="2800" dirty="0"/>
          </a:p>
          <a:p>
            <a:pPr marL="982663" lvl="0" indent="-531813">
              <a:buSzPct val="90000"/>
              <a:buFont typeface="+mj-lt"/>
              <a:buAutoNum type="arabicPeriod"/>
            </a:pPr>
            <a:r>
              <a:rPr lang="de-DE" sz="2800" dirty="0"/>
              <a:t>Fügen Sie </a:t>
            </a:r>
            <a:r>
              <a:rPr lang="de-DE" sz="2800" dirty="0" smtClean="0"/>
              <a:t>eine weitere Zeile in die Tabelle ein.</a:t>
            </a:r>
            <a:endParaRPr lang="de-DE" sz="2800" dirty="0"/>
          </a:p>
          <a:p>
            <a:pPr marL="982663" lvl="0" indent="-531813">
              <a:buSzPct val="90000"/>
              <a:buFont typeface="+mj-lt"/>
              <a:buAutoNum type="arabicPeriod"/>
            </a:pPr>
            <a:r>
              <a:rPr lang="de-DE" sz="2800" dirty="0" smtClean="0"/>
              <a:t>Verändern Sie die Rahmenlinien: </a:t>
            </a:r>
            <a:br>
              <a:rPr lang="de-DE" sz="2800" dirty="0" smtClean="0"/>
            </a:br>
            <a:r>
              <a:rPr lang="de-DE" sz="2800" dirty="0" smtClean="0"/>
              <a:t>alle Rahmenlinien anzeigen.</a:t>
            </a:r>
            <a:endParaRPr lang="de-DE" sz="2800" dirty="0"/>
          </a:p>
          <a:p>
            <a:pPr>
              <a:buSzPct val="90000"/>
            </a:pP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DA1E-8D4E-45DB-BDE3-E077A67B94D4}" type="datetime1">
              <a:rPr lang="de-DE" smtClean="0"/>
              <a:t>26.11.2012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4018-2F0B-4E39-A0EE-9BA05BD3934E}" type="slidenum">
              <a:rPr lang="de-DE" smtClean="0"/>
              <a:t>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Fachberater Informatik/MIB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707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/>
          <p:nvPr/>
        </p:nvPicPr>
        <p:blipFill rotWithShape="1">
          <a:blip r:embed="rId3"/>
          <a:srcRect b="4055"/>
          <a:stretch/>
        </p:blipFill>
        <p:spPr bwMode="auto">
          <a:xfrm>
            <a:off x="361448" y="1496540"/>
            <a:ext cx="8170992" cy="49567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5. Die Benutzeroberfläche in </a:t>
            </a:r>
            <a:br>
              <a:rPr lang="de-DE" dirty="0" smtClean="0"/>
            </a:br>
            <a:r>
              <a:rPr lang="de-DE" dirty="0" smtClean="0"/>
              <a:t>MS Excel</a:t>
            </a:r>
            <a:endParaRPr lang="de-DE" dirty="0"/>
          </a:p>
        </p:txBody>
      </p:sp>
      <p:sp>
        <p:nvSpPr>
          <p:cNvPr id="5" name="Abgerundete rechteckige Legende 4"/>
          <p:cNvSpPr/>
          <p:nvPr/>
        </p:nvSpPr>
        <p:spPr>
          <a:xfrm>
            <a:off x="2915816" y="3789040"/>
            <a:ext cx="3240360" cy="1656184"/>
          </a:xfrm>
          <a:prstGeom prst="wedgeRoundRectCallout">
            <a:avLst>
              <a:gd name="adj1" fmla="val -101699"/>
              <a:gd name="adj2" fmla="val -183067"/>
              <a:gd name="adj3" fmla="val 16667"/>
            </a:avLst>
          </a:prstGeom>
          <a:solidFill>
            <a:srgbClr val="CC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1. Symbolleiste für den Schnellzugriff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7" name="Abgerundete rechteckige Legende 6"/>
          <p:cNvSpPr/>
          <p:nvPr/>
        </p:nvSpPr>
        <p:spPr>
          <a:xfrm>
            <a:off x="2915816" y="3783004"/>
            <a:ext cx="3240360" cy="1656184"/>
          </a:xfrm>
          <a:prstGeom prst="wedgeRoundRectCallout">
            <a:avLst>
              <a:gd name="adj1" fmla="val -100436"/>
              <a:gd name="adj2" fmla="val -169058"/>
              <a:gd name="adj3" fmla="val 16667"/>
            </a:avLst>
          </a:prstGeom>
          <a:solidFill>
            <a:srgbClr val="CC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2. Registerkarte „Einfügen“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3" name="Abgerundete rechteckige Legende 12"/>
          <p:cNvSpPr/>
          <p:nvPr/>
        </p:nvSpPr>
        <p:spPr>
          <a:xfrm>
            <a:off x="2915816" y="3783004"/>
            <a:ext cx="3600400" cy="1656184"/>
          </a:xfrm>
          <a:prstGeom prst="wedgeRoundRectCallout">
            <a:avLst>
              <a:gd name="adj1" fmla="val -41955"/>
              <a:gd name="adj2" fmla="val -138518"/>
              <a:gd name="adj3" fmla="val 16667"/>
            </a:avLst>
          </a:prstGeom>
          <a:solidFill>
            <a:srgbClr val="CC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3. Menübandgruppe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5" name="Abgerundete rechteckige Legende 14"/>
          <p:cNvSpPr/>
          <p:nvPr/>
        </p:nvSpPr>
        <p:spPr>
          <a:xfrm>
            <a:off x="2915816" y="3783004"/>
            <a:ext cx="3240360" cy="1656184"/>
          </a:xfrm>
          <a:prstGeom prst="wedgeRoundRectCallout">
            <a:avLst>
              <a:gd name="adj1" fmla="val 101656"/>
              <a:gd name="adj2" fmla="val -170769"/>
              <a:gd name="adj3" fmla="val 16667"/>
            </a:avLst>
          </a:prstGeom>
          <a:solidFill>
            <a:srgbClr val="CC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4. </a:t>
            </a:r>
            <a:r>
              <a:rPr lang="de-DE" sz="2800" b="1" dirty="0" err="1" smtClean="0">
                <a:solidFill>
                  <a:schemeClr val="bg1"/>
                </a:solidFill>
              </a:rPr>
              <a:t>Menüband</a:t>
            </a:r>
            <a:r>
              <a:rPr lang="de-DE" sz="2800" b="1" dirty="0" smtClean="0">
                <a:solidFill>
                  <a:schemeClr val="bg1"/>
                </a:solidFill>
              </a:rPr>
              <a:t> ausblenden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6" name="Abgerundete rechteckige Legende 15"/>
          <p:cNvSpPr/>
          <p:nvPr/>
        </p:nvSpPr>
        <p:spPr>
          <a:xfrm>
            <a:off x="2925804" y="3783004"/>
            <a:ext cx="3590412" cy="1656184"/>
          </a:xfrm>
          <a:prstGeom prst="wedgeRoundRectCallout">
            <a:avLst>
              <a:gd name="adj1" fmla="val -14574"/>
              <a:gd name="adj2" fmla="val -169470"/>
              <a:gd name="adj3" fmla="val 16667"/>
            </a:avLst>
          </a:prstGeom>
          <a:solidFill>
            <a:srgbClr val="CC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5. Kontextabhängige Registerkarte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8" name="Abgerundete rechteckige Legende 17"/>
          <p:cNvSpPr/>
          <p:nvPr/>
        </p:nvSpPr>
        <p:spPr>
          <a:xfrm>
            <a:off x="2943232" y="3761509"/>
            <a:ext cx="3240360" cy="1656184"/>
          </a:xfrm>
          <a:prstGeom prst="wedgeRoundRectCallout">
            <a:avLst>
              <a:gd name="adj1" fmla="val -104777"/>
              <a:gd name="adj2" fmla="val 107203"/>
              <a:gd name="adj3" fmla="val 16667"/>
            </a:avLst>
          </a:prstGeom>
          <a:solidFill>
            <a:srgbClr val="CC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7. Statusleiste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9" name="Abgerundete rechteckige Legende 18"/>
          <p:cNvSpPr/>
          <p:nvPr/>
        </p:nvSpPr>
        <p:spPr>
          <a:xfrm>
            <a:off x="2943232" y="3761509"/>
            <a:ext cx="3240360" cy="1656184"/>
          </a:xfrm>
          <a:prstGeom prst="wedgeRoundRectCallout">
            <a:avLst>
              <a:gd name="adj1" fmla="val 78187"/>
              <a:gd name="adj2" fmla="val 102905"/>
              <a:gd name="adj3" fmla="val 16667"/>
            </a:avLst>
          </a:prstGeom>
          <a:solidFill>
            <a:srgbClr val="CC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8. Ansicht wechseln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20" name="Abgerundete rechteckige Legende 19"/>
          <p:cNvSpPr/>
          <p:nvPr/>
        </p:nvSpPr>
        <p:spPr>
          <a:xfrm>
            <a:off x="2948765" y="3761509"/>
            <a:ext cx="3240360" cy="1656184"/>
          </a:xfrm>
          <a:prstGeom prst="wedgeRoundRectCallout">
            <a:avLst>
              <a:gd name="adj1" fmla="val 108232"/>
              <a:gd name="adj2" fmla="val 103363"/>
              <a:gd name="adj3" fmla="val 16667"/>
            </a:avLst>
          </a:prstGeom>
          <a:solidFill>
            <a:srgbClr val="CC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9. Maßstab (Zoom)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7" name="Abgerundete rechteckige Legende 16"/>
          <p:cNvSpPr/>
          <p:nvPr/>
        </p:nvSpPr>
        <p:spPr>
          <a:xfrm>
            <a:off x="2934785" y="3783004"/>
            <a:ext cx="3240360" cy="1656184"/>
          </a:xfrm>
          <a:prstGeom prst="wedgeRoundRectCallout">
            <a:avLst>
              <a:gd name="adj1" fmla="val -34795"/>
              <a:gd name="adj2" fmla="val -135069"/>
              <a:gd name="adj3" fmla="val 16667"/>
            </a:avLst>
          </a:prstGeom>
          <a:solidFill>
            <a:srgbClr val="CC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6. Startsymbol für Dialogfelder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9D99-279E-4E8C-AB89-D7B5E40E6327}" type="datetime1">
              <a:rPr lang="de-DE" smtClean="0"/>
              <a:t>26.11.2012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4018-2F0B-4E39-A0EE-9BA05BD3934E}" type="slidenum">
              <a:rPr lang="de-DE" smtClean="0"/>
              <a:t>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Fachberater Informatik/MIB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190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5. Die Benutzeroberfläche in MS Excel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3845023"/>
          </a:xfrm>
        </p:spPr>
        <p:txBody>
          <a:bodyPr>
            <a:noAutofit/>
          </a:bodyPr>
          <a:lstStyle/>
          <a:p>
            <a:endParaRPr lang="de-DE" sz="2200" dirty="0" smtClean="0"/>
          </a:p>
          <a:p>
            <a:pPr marL="0" indent="0">
              <a:buNone/>
            </a:pPr>
            <a:r>
              <a:rPr lang="de-DE" sz="2400" b="1" dirty="0" smtClean="0"/>
              <a:t>Menü  Start:</a:t>
            </a:r>
          </a:p>
          <a:p>
            <a:pPr marL="0" indent="0">
              <a:buNone/>
            </a:pP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Dialogfelder </a:t>
            </a:r>
          </a:p>
          <a:p>
            <a:r>
              <a:rPr lang="de-DE" sz="2200" dirty="0" smtClean="0"/>
              <a:t>bei Schriftart“, </a:t>
            </a:r>
            <a:br>
              <a:rPr lang="de-DE" sz="2200" dirty="0" smtClean="0"/>
            </a:br>
            <a:r>
              <a:rPr lang="de-DE" sz="2200" dirty="0" smtClean="0"/>
              <a:t>„Ausrichtung“ und </a:t>
            </a:r>
            <a:br>
              <a:rPr lang="de-DE" sz="2200" dirty="0" smtClean="0"/>
            </a:br>
            <a:r>
              <a:rPr lang="de-DE" sz="2200" dirty="0" smtClean="0"/>
              <a:t>„Zahl“ </a:t>
            </a:r>
            <a:br>
              <a:rPr lang="de-DE" sz="2200" dirty="0" smtClean="0"/>
            </a:br>
            <a:r>
              <a:rPr lang="de-DE" sz="2200" dirty="0" smtClean="0"/>
              <a:t>sind identisch mit</a:t>
            </a:r>
            <a:br>
              <a:rPr lang="de-DE" sz="2200" dirty="0" smtClean="0"/>
            </a:br>
            <a:r>
              <a:rPr lang="de-DE" sz="2200" dirty="0" smtClean="0"/>
              <a:t>ehemals </a:t>
            </a:r>
            <a:br>
              <a:rPr lang="de-DE" sz="2200" dirty="0" smtClean="0"/>
            </a:br>
            <a:r>
              <a:rPr lang="de-DE" sz="2200" dirty="0" smtClean="0"/>
              <a:t>FORMAT - Zellen</a:t>
            </a:r>
            <a:endParaRPr lang="de-DE" sz="2200" dirty="0"/>
          </a:p>
        </p:txBody>
      </p:sp>
      <p:pic>
        <p:nvPicPr>
          <p:cNvPr id="4" name="Grafik 3"/>
          <p:cNvPicPr/>
          <p:nvPr/>
        </p:nvPicPr>
        <p:blipFill rotWithShape="1">
          <a:blip r:embed="rId3"/>
          <a:srcRect r="47209" b="15283"/>
          <a:stretch/>
        </p:blipFill>
        <p:spPr bwMode="auto">
          <a:xfrm>
            <a:off x="4139952" y="1373422"/>
            <a:ext cx="4849240" cy="4863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hteck 4"/>
          <p:cNvSpPr/>
          <p:nvPr/>
        </p:nvSpPr>
        <p:spPr>
          <a:xfrm>
            <a:off x="7438672" y="2135901"/>
            <a:ext cx="273975" cy="28752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6212732" y="2135901"/>
            <a:ext cx="273975" cy="28752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460432" y="2157677"/>
            <a:ext cx="273975" cy="28752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mit Pfeil 8"/>
          <p:cNvCxnSpPr>
            <a:stCxn id="6" idx="2"/>
          </p:cNvCxnSpPr>
          <p:nvPr/>
        </p:nvCxnSpPr>
        <p:spPr>
          <a:xfrm flipH="1">
            <a:off x="6084168" y="2423429"/>
            <a:ext cx="265552" cy="5015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5004048" y="2445205"/>
            <a:ext cx="3589160" cy="5015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5580112" y="2427752"/>
            <a:ext cx="1968250" cy="5015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FC8C-1F05-49DC-BFBF-F092DDE51F5C}" type="datetime1">
              <a:rPr lang="de-DE" smtClean="0"/>
              <a:t>26.11.2012</a:t>
            </a:fld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4018-2F0B-4E39-A0EE-9BA05BD3934E}" type="slidenum">
              <a:rPr lang="de-DE" smtClean="0"/>
              <a:t>18</a:t>
            </a:fld>
            <a:endParaRPr lang="de-DE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Fachberater Informatik/MIB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66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6"/>
          <a:stretch/>
        </p:blipFill>
        <p:spPr bwMode="auto">
          <a:xfrm>
            <a:off x="382829" y="1628800"/>
            <a:ext cx="8378342" cy="499760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5. Die Benutzeroberfläche in </a:t>
            </a:r>
            <a:br>
              <a:rPr lang="de-DE" dirty="0" smtClean="0"/>
            </a:br>
            <a:r>
              <a:rPr lang="de-DE" dirty="0" smtClean="0"/>
              <a:t>MS PowerPoint</a:t>
            </a:r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3635896" y="3570327"/>
            <a:ext cx="3240360" cy="1656184"/>
          </a:xfrm>
          <a:prstGeom prst="wedgeRoundRectCallout">
            <a:avLst>
              <a:gd name="adj1" fmla="val -125428"/>
              <a:gd name="adj2" fmla="val -162141"/>
              <a:gd name="adj3" fmla="val 16667"/>
            </a:avLst>
          </a:prstGeom>
          <a:solidFill>
            <a:srgbClr val="FFCC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1. Symbolleiste für den Schnellzugriff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7" name="Abgerundete rechteckige Legende 6"/>
          <p:cNvSpPr/>
          <p:nvPr/>
        </p:nvSpPr>
        <p:spPr>
          <a:xfrm>
            <a:off x="3546652" y="3570327"/>
            <a:ext cx="3606316" cy="1656184"/>
          </a:xfrm>
          <a:prstGeom prst="wedgeRoundRectCallout">
            <a:avLst>
              <a:gd name="adj1" fmla="val -77282"/>
              <a:gd name="adj2" fmla="val -153937"/>
              <a:gd name="adj3" fmla="val 16667"/>
            </a:avLst>
          </a:prstGeom>
          <a:solidFill>
            <a:srgbClr val="FFCC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2. Registerkarten des Menübandes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3541070" y="3570327"/>
            <a:ext cx="3983258" cy="1656184"/>
          </a:xfrm>
          <a:prstGeom prst="wedgeRoundRectCallout">
            <a:avLst>
              <a:gd name="adj1" fmla="val -43557"/>
              <a:gd name="adj2" fmla="val -119215"/>
              <a:gd name="adj3" fmla="val 16667"/>
            </a:avLst>
          </a:prstGeom>
          <a:solidFill>
            <a:srgbClr val="FFCC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3. Menübandgruppen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9" name="Abgerundete rechteckige Legende 8"/>
          <p:cNvSpPr/>
          <p:nvPr/>
        </p:nvSpPr>
        <p:spPr>
          <a:xfrm>
            <a:off x="3531238" y="3570327"/>
            <a:ext cx="3240360" cy="1656184"/>
          </a:xfrm>
          <a:prstGeom prst="wedgeRoundRectCallout">
            <a:avLst>
              <a:gd name="adj1" fmla="val 102022"/>
              <a:gd name="adj2" fmla="val -152289"/>
              <a:gd name="adj3" fmla="val 16667"/>
            </a:avLst>
          </a:prstGeom>
          <a:solidFill>
            <a:srgbClr val="FFCC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4. Ausblenden des Menübandes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5" name="Abgerundete rechteckige Legende 14"/>
          <p:cNvSpPr/>
          <p:nvPr/>
        </p:nvSpPr>
        <p:spPr>
          <a:xfrm>
            <a:off x="3541070" y="3560486"/>
            <a:ext cx="3983258" cy="1656184"/>
          </a:xfrm>
          <a:prstGeom prst="wedgeRoundRectCallout">
            <a:avLst>
              <a:gd name="adj1" fmla="val 3126"/>
              <a:gd name="adj2" fmla="val -155243"/>
              <a:gd name="adj3" fmla="val 16667"/>
            </a:avLst>
          </a:prstGeom>
          <a:solidFill>
            <a:srgbClr val="FFCC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5. Kontextabhängige Registerkarten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1" name="Abgerundete rechteckige Legende 10"/>
          <p:cNvSpPr/>
          <p:nvPr/>
        </p:nvSpPr>
        <p:spPr>
          <a:xfrm>
            <a:off x="3541070" y="3573450"/>
            <a:ext cx="3240360" cy="1656184"/>
          </a:xfrm>
          <a:prstGeom prst="wedgeRoundRectCallout">
            <a:avLst>
              <a:gd name="adj1" fmla="val -136398"/>
              <a:gd name="adj2" fmla="val -106117"/>
              <a:gd name="adj3" fmla="val 16667"/>
            </a:avLst>
          </a:prstGeom>
          <a:solidFill>
            <a:srgbClr val="FFCC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6. Registerkarte „Folien“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2" name="Abgerundete rechteckige Legende 11"/>
          <p:cNvSpPr/>
          <p:nvPr/>
        </p:nvSpPr>
        <p:spPr>
          <a:xfrm>
            <a:off x="3549209" y="3570327"/>
            <a:ext cx="3240360" cy="1656184"/>
          </a:xfrm>
          <a:prstGeom prst="wedgeRoundRectCallout">
            <a:avLst>
              <a:gd name="adj1" fmla="val -47465"/>
              <a:gd name="adj2" fmla="val 121320"/>
              <a:gd name="adj3" fmla="val 16667"/>
            </a:avLst>
          </a:prstGeom>
          <a:solidFill>
            <a:srgbClr val="FFCC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7. Notizbereich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3" name="Abgerundete rechteckige Legende 12"/>
          <p:cNvSpPr/>
          <p:nvPr/>
        </p:nvSpPr>
        <p:spPr>
          <a:xfrm>
            <a:off x="3549209" y="3560486"/>
            <a:ext cx="3240360" cy="1656184"/>
          </a:xfrm>
          <a:prstGeom prst="wedgeRoundRectCallout">
            <a:avLst>
              <a:gd name="adj1" fmla="val 54818"/>
              <a:gd name="adj2" fmla="val 124628"/>
              <a:gd name="adj3" fmla="val 16667"/>
            </a:avLst>
          </a:prstGeom>
          <a:solidFill>
            <a:srgbClr val="FFCC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8. Wechsel zwischen den Ansichten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0" name="Abgerundete rechteckige Legende 9"/>
          <p:cNvSpPr/>
          <p:nvPr/>
        </p:nvSpPr>
        <p:spPr>
          <a:xfrm>
            <a:off x="3531238" y="3573450"/>
            <a:ext cx="3993090" cy="1656184"/>
          </a:xfrm>
          <a:prstGeom prst="wedgeRoundRectCallout">
            <a:avLst>
              <a:gd name="adj1" fmla="val -19523"/>
              <a:gd name="adj2" fmla="val -115182"/>
              <a:gd name="adj3" fmla="val 16667"/>
            </a:avLst>
          </a:prstGeom>
          <a:solidFill>
            <a:srgbClr val="FFCC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6. Startsymbol</a:t>
            </a:r>
            <a:br>
              <a:rPr lang="de-DE" sz="2800" b="1" dirty="0" smtClean="0">
                <a:solidFill>
                  <a:schemeClr val="bg1"/>
                </a:solidFill>
              </a:rPr>
            </a:br>
            <a:r>
              <a:rPr lang="de-DE" sz="2800" b="1" dirty="0" smtClean="0">
                <a:solidFill>
                  <a:schemeClr val="bg1"/>
                </a:solidFill>
              </a:rPr>
              <a:t>für Dialogfelder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4" name="Abgerundete rechteckige Legende 13"/>
          <p:cNvSpPr/>
          <p:nvPr/>
        </p:nvSpPr>
        <p:spPr>
          <a:xfrm>
            <a:off x="3549209" y="3573450"/>
            <a:ext cx="3240360" cy="1656184"/>
          </a:xfrm>
          <a:prstGeom prst="wedgeRoundRectCallout">
            <a:avLst>
              <a:gd name="adj1" fmla="val 87186"/>
              <a:gd name="adj2" fmla="val 125685"/>
              <a:gd name="adj3" fmla="val 16667"/>
            </a:avLst>
          </a:prstGeom>
          <a:solidFill>
            <a:srgbClr val="FFCC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10. Maßstab (Zoom)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7A8A-3D50-4C4E-8A85-D351DDCE8194}" type="datetime1">
              <a:rPr lang="de-DE" smtClean="0"/>
              <a:t>26.11.2012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4018-2F0B-4E39-A0EE-9BA05BD3934E}" type="slidenum">
              <a:rPr lang="de-DE" smtClean="0"/>
              <a:t>19</a:t>
            </a:fld>
            <a:endParaRPr lang="de-DE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Fachberater Informatik/MIB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143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5" grpId="0" animBg="1"/>
      <p:bldP spid="11" grpId="0" animBg="1"/>
      <p:bldP spid="12" grpId="0" animBg="1"/>
      <p:bldP spid="13" grpId="0" animBg="1"/>
      <p:bldP spid="10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0. Erster Start eines </a:t>
            </a:r>
            <a:br>
              <a:rPr lang="de-DE" dirty="0" smtClean="0"/>
            </a:br>
            <a:r>
              <a:rPr lang="de-DE" dirty="0" smtClean="0"/>
              <a:t>MS Office-Programms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4463"/>
            <a:ext cx="8229600" cy="4525963"/>
          </a:xfrm>
        </p:spPr>
        <p:txBody>
          <a:bodyPr/>
          <a:lstStyle/>
          <a:p>
            <a:r>
              <a:rPr lang="de-DE" sz="2200" dirty="0"/>
              <a:t>Das folgende Fenster erscheint bei jedem Benutzer einmal nach dem ersten Start </a:t>
            </a:r>
            <a:r>
              <a:rPr lang="de-DE" sz="2200" dirty="0" smtClean="0"/>
              <a:t>eines </a:t>
            </a:r>
            <a:r>
              <a:rPr lang="de-DE" sz="2200" dirty="0"/>
              <a:t>Office 2010-Programms. 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(</a:t>
            </a:r>
            <a:r>
              <a:rPr lang="de-DE" sz="2200" dirty="0"/>
              <a:t>auch nach </a:t>
            </a:r>
            <a:r>
              <a:rPr lang="de-DE" sz="2200" dirty="0" smtClean="0"/>
              <a:t>„Account </a:t>
            </a:r>
            <a:r>
              <a:rPr lang="de-DE" sz="2200" dirty="0"/>
              <a:t>reparieren“) 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→</a:t>
            </a:r>
            <a:r>
              <a:rPr lang="de-DE" sz="2200" dirty="0"/>
              <a:t>„Keine Änderungen vornehmen“ </a:t>
            </a:r>
            <a:r>
              <a:rPr lang="de-DE" sz="2200" dirty="0" smtClean="0"/>
              <a:t>auswählen</a:t>
            </a:r>
            <a:endParaRPr lang="de-DE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6276368" cy="346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1664786" y="4920106"/>
            <a:ext cx="216024" cy="27115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8B37-40A8-49B5-9D92-3B869F013696}" type="datetime1">
              <a:rPr lang="de-DE" smtClean="0"/>
              <a:t>26.11.2012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4018-2F0B-4E39-A0EE-9BA05BD3934E}" type="slidenum">
              <a:rPr lang="de-DE" smtClean="0"/>
              <a:t>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Fachberater Informatik/MIB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692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5. Neuerungen in MS PowerPoint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26768" cy="4205064"/>
          </a:xfrm>
        </p:spPr>
        <p:txBody>
          <a:bodyPr>
            <a:normAutofit/>
          </a:bodyPr>
          <a:lstStyle/>
          <a:p>
            <a:r>
              <a:rPr lang="de-DE" sz="2400" b="1" dirty="0" smtClean="0"/>
              <a:t>Layout</a:t>
            </a:r>
            <a:br>
              <a:rPr lang="de-DE" sz="2400" b="1" dirty="0" smtClean="0"/>
            </a:br>
            <a:r>
              <a:rPr lang="de-DE" sz="2400" dirty="0" smtClean="0"/>
              <a:t>Beim Öffnen einer neuen Folie wird nicht mehr abgefragt, welches Layout die Folie haben soll.</a:t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Beim Klick auf „Neue Folie“ kann man das Layout wählen.</a:t>
            </a:r>
            <a:endParaRPr lang="de-DE" sz="2400" b="1" dirty="0"/>
          </a:p>
        </p:txBody>
      </p:sp>
      <p:pic>
        <p:nvPicPr>
          <p:cNvPr id="5" name="Grafik 4"/>
          <p:cNvPicPr/>
          <p:nvPr/>
        </p:nvPicPr>
        <p:blipFill rotWithShape="1">
          <a:blip r:embed="rId3"/>
          <a:srcRect r="64593" b="31104"/>
          <a:stretch/>
        </p:blipFill>
        <p:spPr bwMode="auto">
          <a:xfrm>
            <a:off x="4499992" y="1484784"/>
            <a:ext cx="4009603" cy="487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hteck 5"/>
          <p:cNvSpPr/>
          <p:nvPr/>
        </p:nvSpPr>
        <p:spPr>
          <a:xfrm>
            <a:off x="5731301" y="2339518"/>
            <a:ext cx="205841" cy="21602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B999-A7E9-4187-921F-42E954A30EE2}" type="datetime1">
              <a:rPr lang="de-DE" smtClean="0"/>
              <a:t>26.11.2012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4018-2F0B-4E39-A0EE-9BA05BD3934E}" type="slidenum">
              <a:rPr lang="de-DE" smtClean="0"/>
              <a:t>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Fachberater Informatik/MIB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443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5. Neuerungen in MS PowerPoint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147248" cy="1080121"/>
          </a:xfrm>
        </p:spPr>
        <p:txBody>
          <a:bodyPr>
            <a:noAutofit/>
          </a:bodyPr>
          <a:lstStyle/>
          <a:p>
            <a:r>
              <a:rPr lang="de-DE" sz="2400" b="1" dirty="0" err="1" smtClean="0"/>
              <a:t>SmartArts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dirty="0" smtClean="0"/>
              <a:t>ordnende Grafikvorschläge für eine Gliederung </a:t>
            </a:r>
            <a:br>
              <a:rPr lang="de-DE" sz="2400" dirty="0" smtClean="0"/>
            </a:br>
            <a:r>
              <a:rPr lang="de-DE" sz="2400" dirty="0" smtClean="0"/>
              <a:t>mit kurzen Texten</a:t>
            </a:r>
            <a:endParaRPr lang="de-DE" sz="2400" b="1" dirty="0"/>
          </a:p>
        </p:txBody>
      </p:sp>
      <p:pic>
        <p:nvPicPr>
          <p:cNvPr id="4" name="Grafik 3"/>
          <p:cNvPicPr/>
          <p:nvPr/>
        </p:nvPicPr>
        <p:blipFill rotWithShape="1">
          <a:blip r:embed="rId3"/>
          <a:srcRect r="27273" b="33911"/>
          <a:stretch/>
        </p:blipFill>
        <p:spPr bwMode="auto">
          <a:xfrm>
            <a:off x="1289526" y="2788796"/>
            <a:ext cx="6378818" cy="383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hteck 4"/>
          <p:cNvSpPr/>
          <p:nvPr/>
        </p:nvSpPr>
        <p:spPr>
          <a:xfrm>
            <a:off x="2079856" y="2680784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 flipV="1">
            <a:off x="3491880" y="2924944"/>
            <a:ext cx="360040" cy="487143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B392-771C-44C2-A13E-F91E0917DD58}" type="datetime1">
              <a:rPr lang="de-DE" smtClean="0"/>
              <a:t>26.11.2012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4018-2F0B-4E39-A0EE-9BA05BD3934E}" type="slidenum">
              <a:rPr lang="de-DE" smtClean="0"/>
              <a:t>21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Fachberater Informatik/MIB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1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SmartArt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t="11607" r="11325" b="9231"/>
          <a:stretch/>
        </p:blipFill>
        <p:spPr bwMode="auto">
          <a:xfrm>
            <a:off x="1190071" y="1628800"/>
            <a:ext cx="6763859" cy="45763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F74F-FC38-46BD-9FF1-147B527AA9CB}" type="datetime1">
              <a:rPr lang="de-DE" smtClean="0"/>
              <a:t>26.11.2012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4018-2F0B-4E39-A0EE-9BA05BD3934E}" type="slidenum">
              <a:rPr lang="de-DE" smtClean="0"/>
              <a:t>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Fachberater Informatik/MIB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581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5. Neuerungen in MS PowerPoint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03232" cy="1756792"/>
          </a:xfrm>
        </p:spPr>
        <p:txBody>
          <a:bodyPr>
            <a:normAutofit/>
          </a:bodyPr>
          <a:lstStyle/>
          <a:p>
            <a:r>
              <a:rPr lang="de-DE" sz="2200" b="1" dirty="0" smtClean="0"/>
              <a:t>Designs</a:t>
            </a:r>
            <a:br>
              <a:rPr lang="de-DE" sz="2200" b="1" dirty="0" smtClean="0"/>
            </a:br>
            <a:r>
              <a:rPr lang="de-DE" sz="2200" dirty="0" smtClean="0"/>
              <a:t>farblich abgestimmte Foliendesigns – </a:t>
            </a:r>
            <a:br>
              <a:rPr lang="de-DE" sz="2200" dirty="0" smtClean="0"/>
            </a:br>
            <a:r>
              <a:rPr lang="de-DE" sz="2200" dirty="0" smtClean="0"/>
              <a:t>Farben noch weiter anpassbar</a:t>
            </a:r>
            <a:endParaRPr lang="de-DE" sz="2200" b="1" dirty="0"/>
          </a:p>
        </p:txBody>
      </p:sp>
      <p:pic>
        <p:nvPicPr>
          <p:cNvPr id="4" name="Grafik 3"/>
          <p:cNvPicPr/>
          <p:nvPr/>
        </p:nvPicPr>
        <p:blipFill rotWithShape="1">
          <a:blip r:embed="rId3"/>
          <a:srcRect r="27910" b="40290"/>
          <a:stretch/>
        </p:blipFill>
        <p:spPr bwMode="auto">
          <a:xfrm>
            <a:off x="713828" y="2703276"/>
            <a:ext cx="7716345" cy="39947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hteck 4"/>
          <p:cNvSpPr/>
          <p:nvPr/>
        </p:nvSpPr>
        <p:spPr>
          <a:xfrm>
            <a:off x="2312858" y="2892406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8127286" y="5295564"/>
            <a:ext cx="205841" cy="64807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45C4-C2E9-4630-A2D1-E944E541648B}" type="datetime1">
              <a:rPr lang="de-DE" smtClean="0"/>
              <a:t>26.11.2012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4018-2F0B-4E39-A0EE-9BA05BD3934E}" type="slidenum">
              <a:rPr lang="de-DE" smtClean="0"/>
              <a:t>23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Fachberater Informatik/MIB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684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5. Neuerungen in MS PowerPoint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892695"/>
          </a:xfrm>
        </p:spPr>
        <p:txBody>
          <a:bodyPr>
            <a:normAutofit fontScale="92500"/>
          </a:bodyPr>
          <a:lstStyle/>
          <a:p>
            <a:r>
              <a:rPr lang="de-DE" sz="2200" b="1" dirty="0" smtClean="0"/>
              <a:t>Folienübergänge</a:t>
            </a:r>
            <a:br>
              <a:rPr lang="de-DE" sz="2200" b="1" dirty="0" smtClean="0"/>
            </a:br>
            <a:r>
              <a:rPr lang="de-DE" sz="2200" dirty="0" smtClean="0"/>
              <a:t>Übergänge – für einzelne Folien oder für alle Folien übernehmen</a:t>
            </a:r>
            <a:endParaRPr lang="de-DE" sz="2200" b="1" dirty="0"/>
          </a:p>
        </p:txBody>
      </p:sp>
      <p:pic>
        <p:nvPicPr>
          <p:cNvPr id="4" name="Grafik 3"/>
          <p:cNvPicPr/>
          <p:nvPr/>
        </p:nvPicPr>
        <p:blipFill rotWithShape="1">
          <a:blip r:embed="rId3"/>
          <a:srcRect b="69379"/>
          <a:stretch/>
        </p:blipFill>
        <p:spPr bwMode="auto">
          <a:xfrm>
            <a:off x="257143" y="2852936"/>
            <a:ext cx="8629715" cy="16516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hteck 4"/>
          <p:cNvSpPr/>
          <p:nvPr/>
        </p:nvSpPr>
        <p:spPr>
          <a:xfrm>
            <a:off x="1991816" y="2996952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633886" y="3449275"/>
            <a:ext cx="235145" cy="21602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403867" y="3449274"/>
            <a:ext cx="1008112" cy="22947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612F5-8D39-44CE-83F3-9FA2CB6E3A15}" type="datetime1">
              <a:rPr lang="de-DE" smtClean="0"/>
              <a:t>26.11.2012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4018-2F0B-4E39-A0EE-9BA05BD3934E}" type="slidenum">
              <a:rPr lang="de-DE" smtClean="0"/>
              <a:t>24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Fachberater Informatik/MIB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880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5. Animationen in MS PowerPoint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 rotWithShape="1">
          <a:blip r:embed="rId3"/>
          <a:srcRect b="4310"/>
          <a:stretch/>
        </p:blipFill>
        <p:spPr bwMode="auto">
          <a:xfrm>
            <a:off x="306406" y="1340768"/>
            <a:ext cx="8531188" cy="5102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hteck 4"/>
          <p:cNvSpPr/>
          <p:nvPr/>
        </p:nvSpPr>
        <p:spPr>
          <a:xfrm>
            <a:off x="2601752" y="1456648"/>
            <a:ext cx="609908" cy="21602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3995936" y="1916832"/>
            <a:ext cx="235145" cy="21602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193178" y="1633137"/>
            <a:ext cx="1008112" cy="22947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6201290" y="1862608"/>
            <a:ext cx="1971110" cy="4142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7524328" y="6076832"/>
            <a:ext cx="1224136" cy="20861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4611-8CFF-4769-A723-58C42BDBE5C0}" type="datetime1">
              <a:rPr lang="de-DE" smtClean="0"/>
              <a:t>26.11.2012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4018-2F0B-4E39-A0EE-9BA05BD3934E}" type="slidenum">
              <a:rPr lang="de-DE" smtClean="0"/>
              <a:t>25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Fachberater Informatik/MIB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756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6. Interaktive Hilfe im </a:t>
            </a:r>
            <a:br>
              <a:rPr lang="de-DE" dirty="0" smtClean="0"/>
            </a:br>
            <a:r>
              <a:rPr lang="de-DE" dirty="0" smtClean="0"/>
              <a:t>Pädagogischen Netz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de-DE" sz="2200" b="1" dirty="0" smtClean="0"/>
          </a:p>
          <a:p>
            <a:r>
              <a:rPr lang="de-DE" sz="2200" dirty="0" smtClean="0"/>
              <a:t>Die interaktive Hilfe bietet Ihnen Unterstützung beim Suchen von Befehlen:</a:t>
            </a:r>
            <a:br>
              <a:rPr lang="de-DE" sz="2200" dirty="0" smtClean="0"/>
            </a:br>
            <a:r>
              <a:rPr lang="de-DE" sz="2200" dirty="0" smtClean="0"/>
              <a:t>Sie wissen, wo etwas z. B. in WORD 2000 zu finden war, </a:t>
            </a:r>
            <a:br>
              <a:rPr lang="de-DE" sz="2200" dirty="0" smtClean="0"/>
            </a:br>
            <a:r>
              <a:rPr lang="de-DE" sz="2200" dirty="0" smtClean="0"/>
              <a:t>wissen aber jetzt nicht, wohin Sie in WORD 2010 klicken müssen.</a:t>
            </a:r>
            <a:r>
              <a:rPr lang="de-DE" sz="2200" b="1" dirty="0"/>
              <a:t> </a:t>
            </a:r>
            <a:r>
              <a:rPr lang="de-DE" sz="2200" b="1" dirty="0" smtClean="0"/>
              <a:t/>
            </a:r>
            <a:br>
              <a:rPr lang="de-DE" sz="2200" b="1" dirty="0" smtClean="0"/>
            </a:br>
            <a:endParaRPr lang="de-DE" sz="2200" b="1" dirty="0" smtClean="0"/>
          </a:p>
          <a:p>
            <a:r>
              <a:rPr lang="de-DE" sz="2200" b="1" dirty="0" smtClean="0"/>
              <a:t>Start –&gt; </a:t>
            </a:r>
            <a:r>
              <a:rPr lang="de-DE" sz="2200" b="1" dirty="0"/>
              <a:t>Programme </a:t>
            </a:r>
            <a:r>
              <a:rPr lang="de-DE" sz="2200" b="1" dirty="0" smtClean="0"/>
              <a:t>–&gt; </a:t>
            </a:r>
            <a:br>
              <a:rPr lang="de-DE" sz="2200" b="1" dirty="0" smtClean="0"/>
            </a:br>
            <a:r>
              <a:rPr lang="de-DE" sz="2200" b="1" dirty="0" smtClean="0"/>
              <a:t>Microsoft Office 2010 – Interaktive Hilfe -&gt;</a:t>
            </a:r>
            <a:br>
              <a:rPr lang="de-DE" sz="2200" b="1" dirty="0" smtClean="0"/>
            </a:br>
            <a:r>
              <a:rPr lang="de-DE" sz="2200" b="1" dirty="0"/>
              <a:t>Microsoft Office 2010 – Interactive </a:t>
            </a:r>
            <a:r>
              <a:rPr lang="de-DE" sz="2200" b="1" dirty="0" smtClean="0"/>
              <a:t>Guide </a:t>
            </a:r>
            <a:r>
              <a:rPr lang="de-DE" sz="2200" b="1" smtClean="0">
                <a:sym typeface="Wingdings" pitchFamily="2" charset="2"/>
              </a:rPr>
              <a:t> Auswahl</a:t>
            </a:r>
            <a:r>
              <a:rPr lang="de-DE" sz="2200" b="1" smtClean="0"/>
              <a:t> </a:t>
            </a:r>
            <a:r>
              <a:rPr lang="de-DE" sz="2200" b="1" dirty="0" smtClean="0"/>
              <a:t/>
            </a:r>
            <a:br>
              <a:rPr lang="de-DE" sz="2200" b="1" dirty="0" smtClean="0"/>
            </a:br>
            <a:endParaRPr lang="de-DE" sz="2200" b="1" dirty="0" smtClean="0"/>
          </a:p>
          <a:p>
            <a:r>
              <a:rPr lang="de-DE" sz="2200" dirty="0" smtClean="0"/>
              <a:t>Finden Sie mit Hilfe der interaktiven Hilfe folgende Befehle in den Programmen:</a:t>
            </a:r>
            <a:endParaRPr lang="de-DE" sz="2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5D01-902D-4DE0-81EA-A27CF59917F5}" type="datetime1">
              <a:rPr lang="de-DE" smtClean="0"/>
              <a:t>26.11.2012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4018-2F0B-4E39-A0EE-9BA05BD3934E}" type="slidenum">
              <a:rPr lang="de-DE" smtClean="0"/>
              <a:t>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Fachberater Informatik/MIB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201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6. Interaktive Hilfe </a:t>
            </a:r>
            <a:r>
              <a:rPr lang="de-DE" dirty="0" smtClean="0"/>
              <a:t>– MS Word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Datei .. Seite </a:t>
            </a:r>
            <a:r>
              <a:rPr lang="de-DE" dirty="0"/>
              <a:t>einrichten 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Extras .. Optionen</a:t>
            </a:r>
            <a:endParaRPr lang="de-DE" dirty="0"/>
          </a:p>
          <a:p>
            <a:pPr marL="514350" lvl="0" indent="-514350">
              <a:buFont typeface="+mj-lt"/>
              <a:buAutoNum type="arabicPeriod"/>
            </a:pPr>
            <a:r>
              <a:rPr lang="de-DE" dirty="0"/>
              <a:t>Extras .. </a:t>
            </a:r>
            <a:r>
              <a:rPr lang="de-DE" dirty="0" smtClean="0"/>
              <a:t>Sprache .. Silbentrennung</a:t>
            </a:r>
            <a:endParaRPr lang="de-DE" dirty="0"/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Format .. Absatz</a:t>
            </a:r>
            <a:endParaRPr lang="de-DE" dirty="0"/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Tabelle .. einfügen .. Tabelle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84A6-2D40-473C-9250-ECAF89455EA6}" type="datetime1">
              <a:rPr lang="de-DE" smtClean="0"/>
              <a:t>26.11.2012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4018-2F0B-4E39-A0EE-9BA05BD3934E}" type="slidenum">
              <a:rPr lang="de-DE" smtClean="0"/>
              <a:t>27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Fachberater Informatik/MIB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266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6. Interaktive Hilfe – MS </a:t>
            </a:r>
            <a:r>
              <a:rPr lang="de-DE" dirty="0" smtClean="0"/>
              <a:t>Excel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de-DE" dirty="0" smtClean="0"/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Datei .. Druckbereich .. </a:t>
            </a:r>
            <a:br>
              <a:rPr lang="de-DE" dirty="0" smtClean="0"/>
            </a:br>
            <a:r>
              <a:rPr lang="de-DE" dirty="0" smtClean="0"/>
              <a:t>Druckbereich </a:t>
            </a:r>
            <a:r>
              <a:rPr lang="de-DE" dirty="0"/>
              <a:t>festlegen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Extras .. Schutz .. Blatt </a:t>
            </a:r>
            <a:r>
              <a:rPr lang="de-DE" dirty="0"/>
              <a:t>schützen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Bearbeiten .. Zellen </a:t>
            </a:r>
            <a:r>
              <a:rPr lang="de-DE" dirty="0"/>
              <a:t>löschen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Format .. Zeile .. Höhe</a:t>
            </a:r>
            <a:endParaRPr lang="de-DE" dirty="0"/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Daten .. sortieren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1E9DE-9DF7-4840-BC08-7331B39897E0}" type="datetime1">
              <a:rPr lang="de-DE" smtClean="0"/>
              <a:t>26.11.2012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4018-2F0B-4E39-A0EE-9BA05BD3934E}" type="slidenum">
              <a:rPr lang="de-DE" smtClean="0"/>
              <a:t>28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Fachberater Informatik/MIB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653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53536"/>
            <a:ext cx="864096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/>
              <a:t>6. Interaktive Hilfe – </a:t>
            </a:r>
            <a:r>
              <a:rPr lang="de-DE" dirty="0" smtClean="0"/>
              <a:t>MS PowerPoint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de-DE" sz="10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Datei .. Seite </a:t>
            </a:r>
            <a:r>
              <a:rPr lang="de-DE" dirty="0"/>
              <a:t>einrichten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Bearbeiten .. Folie </a:t>
            </a:r>
            <a:r>
              <a:rPr lang="de-DE" dirty="0"/>
              <a:t>löschen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Bildschirmpräsentation .. </a:t>
            </a:r>
            <a:br>
              <a:rPr lang="de-DE" dirty="0" smtClean="0"/>
            </a:br>
            <a:r>
              <a:rPr lang="de-DE" dirty="0" smtClean="0"/>
              <a:t>Benutzerdefinierte </a:t>
            </a:r>
            <a:r>
              <a:rPr lang="de-DE" dirty="0"/>
              <a:t>Animationen</a:t>
            </a:r>
          </a:p>
          <a:p>
            <a:pPr marL="514350" lvl="0" indent="-514350">
              <a:buFont typeface="+mj-lt"/>
              <a:buAutoNum type="arabicPeriod"/>
            </a:pPr>
            <a:r>
              <a:rPr lang="de-DE" dirty="0" smtClean="0"/>
              <a:t>Bildschirmpräsentation .. Folienübergang</a:t>
            </a:r>
            <a:endParaRPr lang="de-DE" dirty="0"/>
          </a:p>
          <a:p>
            <a:pPr marL="514350" lvl="0" indent="-514350">
              <a:buFont typeface="+mj-lt"/>
              <a:buAutoNum type="arabicPeriod"/>
            </a:pPr>
            <a:r>
              <a:rPr lang="de-DE" dirty="0"/>
              <a:t>Bildschirmpräsentation.. Bildschirmpräsentation vorführen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BA1D-1039-40DC-8E42-2261440313B1}" type="datetime1">
              <a:rPr lang="de-DE" smtClean="0"/>
              <a:t>26.11.2012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4018-2F0B-4E39-A0EE-9BA05BD3934E}" type="slidenum">
              <a:rPr lang="de-DE" smtClean="0"/>
              <a:t>29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Fachberater Informatik/MIB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881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1. Neue </a:t>
            </a:r>
            <a:r>
              <a:rPr lang="de-DE" dirty="0"/>
              <a:t>Benutzeroberfläche bei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MS </a:t>
            </a:r>
            <a:r>
              <a:rPr lang="de-DE" dirty="0"/>
              <a:t>Office 2010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5BBCA-034C-40D0-9F42-430CBF45CBC3}" type="datetime1">
              <a:rPr lang="de-DE" smtClean="0"/>
              <a:t>26.11.2012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4018-2F0B-4E39-A0EE-9BA05BD3934E}" type="slidenum">
              <a:rPr lang="de-DE" smtClean="0"/>
              <a:t>3</a:t>
            </a:fld>
            <a:endParaRPr lang="de-DE"/>
          </a:p>
        </p:txBody>
      </p:sp>
      <p:pic>
        <p:nvPicPr>
          <p:cNvPr id="1026" name="Grafi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10" y="2204864"/>
            <a:ext cx="8360929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fik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" t="1098" r="2384" b="70667"/>
          <a:stretch/>
        </p:blipFill>
        <p:spPr bwMode="auto">
          <a:xfrm>
            <a:off x="427039" y="3962299"/>
            <a:ext cx="8388000" cy="166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Fachberater Informatik/MIB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160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7. MS Office 2010 für zu Hause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07099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/>
              <a:t>Alle Mitarbeiter, d. h. Lehrer und Sekretariatskräfte von Schulen können günstige </a:t>
            </a:r>
            <a:br>
              <a:rPr lang="de-DE" dirty="0" smtClean="0"/>
            </a:br>
            <a:r>
              <a:rPr lang="de-DE" dirty="0" smtClean="0"/>
              <a:t>Work-</a:t>
            </a:r>
            <a:r>
              <a:rPr lang="de-DE" dirty="0" err="1" smtClean="0"/>
              <a:t>at</a:t>
            </a:r>
            <a:r>
              <a:rPr lang="de-DE" dirty="0" smtClean="0"/>
              <a:t>-Home-Lizenzen erlangen:</a:t>
            </a:r>
            <a:br>
              <a:rPr lang="de-DE" dirty="0" smtClean="0"/>
            </a:br>
            <a:r>
              <a:rPr lang="de-DE" dirty="0" smtClean="0"/>
              <a:t>(Nutzung zeitlich befristet bis 31.07.2015)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Office Professional Plus 2010		8,10 € (netto)</a:t>
            </a:r>
            <a:br>
              <a:rPr lang="de-DE" dirty="0" smtClean="0"/>
            </a:br>
            <a:r>
              <a:rPr lang="de-DE" dirty="0" smtClean="0"/>
              <a:t>Office 2011 für Mac			8,10 € (</a:t>
            </a:r>
            <a:r>
              <a:rPr lang="de-DE" dirty="0"/>
              <a:t>netto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 smtClean="0"/>
              <a:t>Windows 7					8,10 € (netto)</a:t>
            </a:r>
            <a:br>
              <a:rPr lang="de-DE" dirty="0" smtClean="0"/>
            </a:br>
            <a:r>
              <a:rPr lang="de-DE" dirty="0" smtClean="0"/>
              <a:t>Windows 8</a:t>
            </a:r>
            <a:r>
              <a:rPr lang="de-DE" dirty="0"/>
              <a:t>	</a:t>
            </a:r>
            <a:r>
              <a:rPr lang="de-DE" dirty="0" smtClean="0"/>
              <a:t>	</a:t>
            </a:r>
            <a:r>
              <a:rPr lang="de-DE" dirty="0"/>
              <a:t>			8,10 € (netto)</a:t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r>
              <a:rPr lang="de-DE" dirty="0" smtClean="0"/>
              <a:t>Bestellung unter </a:t>
            </a:r>
            <a:r>
              <a:rPr lang="de-DE" dirty="0" smtClean="0">
                <a:solidFill>
                  <a:srgbClr val="D9EE12"/>
                </a:solidFill>
              </a:rPr>
              <a:t>www.zib.musin.de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Anleitung:  </a:t>
            </a:r>
            <a:r>
              <a:rPr lang="de-DE" dirty="0">
                <a:solidFill>
                  <a:srgbClr val="FFFF00"/>
                </a:solidFill>
              </a:rPr>
              <a:t>www.muehe.muc.kobis.de/f4_awb</a:t>
            </a:r>
            <a:r>
              <a:rPr lang="de-DE" dirty="0" smtClean="0">
                <a:solidFill>
                  <a:srgbClr val="FFFF00"/>
                </a:solidFill>
              </a:rPr>
              <a:t>/ </a:t>
            </a:r>
            <a:r>
              <a:rPr lang="de-DE" dirty="0" smtClean="0"/>
              <a:t>→Linkliste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Anmeldename und Passwort:  f4_awb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9B2F-2676-4A83-84C3-D0C2F33AB08F}" type="datetime1">
              <a:rPr lang="de-DE" smtClean="0"/>
              <a:t>26.11.2012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4018-2F0B-4E39-A0EE-9BA05BD3934E}" type="slidenum">
              <a:rPr lang="de-DE" smtClean="0"/>
              <a:t>30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Fachberater Informatik/MIB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405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8376" y="1600201"/>
            <a:ext cx="8147248" cy="10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Vielen Dank für Ihre Aufmerksamkeit!</a:t>
            </a:r>
            <a:endParaRPr lang="de-DE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E048-4CE8-4C30-88B4-B598DA83E094}" type="datetime1">
              <a:rPr lang="de-DE" smtClean="0"/>
              <a:t>26.11.2012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4018-2F0B-4E39-A0EE-9BA05BD3934E}" type="slidenum">
              <a:rPr lang="de-DE" smtClean="0"/>
              <a:t>31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Fachberater Informatik/MIB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312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854968"/>
          </a:xfrm>
        </p:spPr>
        <p:txBody>
          <a:bodyPr>
            <a:normAutofit/>
          </a:bodyPr>
          <a:lstStyle/>
          <a:p>
            <a:r>
              <a:rPr lang="de-DE" dirty="0" smtClean="0"/>
              <a:t> MS Word 2010</a:t>
            </a:r>
            <a:endParaRPr lang="de-DE" dirty="0"/>
          </a:p>
        </p:txBody>
      </p:sp>
      <p:pic>
        <p:nvPicPr>
          <p:cNvPr id="17" name="Inhaltsplatzhalter 16"/>
          <p:cNvPicPr>
            <a:picLocks noGrp="1"/>
          </p:cNvPicPr>
          <p:nvPr>
            <p:ph idx="1"/>
          </p:nvPr>
        </p:nvPicPr>
        <p:blipFill rotWithShape="1">
          <a:blip r:embed="rId3"/>
          <a:stretch/>
        </p:blipFill>
        <p:spPr bwMode="auto">
          <a:xfrm>
            <a:off x="389393" y="1124744"/>
            <a:ext cx="8365215" cy="5047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Abgerundete rechteckige Legende 4"/>
          <p:cNvSpPr/>
          <p:nvPr/>
        </p:nvSpPr>
        <p:spPr>
          <a:xfrm>
            <a:off x="3761744" y="3964902"/>
            <a:ext cx="2808312" cy="1152128"/>
          </a:xfrm>
          <a:prstGeom prst="wedgeRoundRectCallout">
            <a:avLst>
              <a:gd name="adj1" fmla="val -127030"/>
              <a:gd name="adj2" fmla="val -285878"/>
              <a:gd name="adj3" fmla="val 16667"/>
            </a:avLst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1. Symbolleiste für den Schnellzugriff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7" name="Abgerundete rechteckige Legende 6"/>
          <p:cNvSpPr/>
          <p:nvPr/>
        </p:nvSpPr>
        <p:spPr>
          <a:xfrm>
            <a:off x="3761744" y="3964902"/>
            <a:ext cx="3024336" cy="1164704"/>
          </a:xfrm>
          <a:prstGeom prst="wedgeRoundRectCallout">
            <a:avLst>
              <a:gd name="adj1" fmla="val -100923"/>
              <a:gd name="adj2" fmla="val -272164"/>
              <a:gd name="adj3" fmla="val 16667"/>
            </a:avLst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2. Registerkarten des Menübandes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3635896" y="3964902"/>
            <a:ext cx="3163923" cy="1164704"/>
          </a:xfrm>
          <a:prstGeom prst="wedgeRoundRectCallout">
            <a:avLst>
              <a:gd name="adj1" fmla="val -46792"/>
              <a:gd name="adj2" fmla="val -226512"/>
              <a:gd name="adj3" fmla="val 16667"/>
            </a:avLst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3. Menübandgruppen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9" name="Abgerundete rechteckige Legende 8"/>
          <p:cNvSpPr/>
          <p:nvPr/>
        </p:nvSpPr>
        <p:spPr>
          <a:xfrm>
            <a:off x="3653732" y="3952326"/>
            <a:ext cx="3024336" cy="1164704"/>
          </a:xfrm>
          <a:prstGeom prst="wedgeRoundRectCallout">
            <a:avLst>
              <a:gd name="adj1" fmla="val 109878"/>
              <a:gd name="adj2" fmla="val -273344"/>
              <a:gd name="adj3" fmla="val 16667"/>
            </a:avLst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4. Ausblenden des Menübandes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3CE7-FE7A-42A0-91FA-6430796EB5B4}" type="datetime1">
              <a:rPr lang="de-DE" smtClean="0"/>
              <a:t>26.11.2012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4018-2F0B-4E39-A0EE-9BA05BD3934E}" type="slidenum">
              <a:rPr lang="de-DE" smtClean="0"/>
              <a:t>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Fachberater Informatik/MIB</a:t>
            </a:r>
            <a:endParaRPr lang="de-DE" dirty="0"/>
          </a:p>
        </p:txBody>
      </p:sp>
      <p:sp>
        <p:nvSpPr>
          <p:cNvPr id="11" name="Abgerundete rechteckige Legende 10"/>
          <p:cNvSpPr/>
          <p:nvPr/>
        </p:nvSpPr>
        <p:spPr>
          <a:xfrm>
            <a:off x="3563888" y="3958048"/>
            <a:ext cx="3528392" cy="1656184"/>
          </a:xfrm>
          <a:prstGeom prst="wedgeRoundRectCallout">
            <a:avLst>
              <a:gd name="adj1" fmla="val -22802"/>
              <a:gd name="adj2" fmla="val -209749"/>
              <a:gd name="adj3" fmla="val 16667"/>
            </a:avLst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5. Kontextabhängige Registerkarten des Menübandes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12" name="Abgerundete rechteckige Legende 11"/>
          <p:cNvSpPr/>
          <p:nvPr/>
        </p:nvSpPr>
        <p:spPr>
          <a:xfrm>
            <a:off x="3815916" y="4203788"/>
            <a:ext cx="3024336" cy="1164704"/>
          </a:xfrm>
          <a:prstGeom prst="wedgeRoundRectCallout">
            <a:avLst>
              <a:gd name="adj1" fmla="val -15772"/>
              <a:gd name="adj2" fmla="val -240877"/>
              <a:gd name="adj3" fmla="val 16667"/>
            </a:avLst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6. Startsymbol</a:t>
            </a:r>
            <a:br>
              <a:rPr lang="de-DE" sz="2400" dirty="0" smtClean="0">
                <a:solidFill>
                  <a:schemeClr val="bg1"/>
                </a:solidFill>
              </a:rPr>
            </a:br>
            <a:r>
              <a:rPr lang="de-DE" sz="2400" dirty="0" smtClean="0">
                <a:solidFill>
                  <a:schemeClr val="bg1"/>
                </a:solidFill>
              </a:rPr>
              <a:t>für Dialogfelder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10" name="Abgerundete rechteckige Legende 9"/>
          <p:cNvSpPr/>
          <p:nvPr/>
        </p:nvSpPr>
        <p:spPr>
          <a:xfrm>
            <a:off x="3635896" y="4077072"/>
            <a:ext cx="3024336" cy="1164704"/>
          </a:xfrm>
          <a:prstGeom prst="wedgeRoundRectCallout">
            <a:avLst>
              <a:gd name="adj1" fmla="val -137286"/>
              <a:gd name="adj2" fmla="val -223919"/>
              <a:gd name="adj3" fmla="val 16667"/>
            </a:avLst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7. Navigationsbereich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13" name="Abgerundete rechteckige Legende 12"/>
          <p:cNvSpPr/>
          <p:nvPr/>
        </p:nvSpPr>
        <p:spPr>
          <a:xfrm>
            <a:off x="3815916" y="4017886"/>
            <a:ext cx="3024336" cy="1164704"/>
          </a:xfrm>
          <a:prstGeom prst="wedgeRoundRectCallout">
            <a:avLst>
              <a:gd name="adj1" fmla="val -145904"/>
              <a:gd name="adj2" fmla="val 103610"/>
              <a:gd name="adj3" fmla="val 16667"/>
            </a:avLst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8. Statusleiste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14" name="Abgerundete rechteckige Legende 13"/>
          <p:cNvSpPr/>
          <p:nvPr/>
        </p:nvSpPr>
        <p:spPr>
          <a:xfrm>
            <a:off x="3731719" y="3952326"/>
            <a:ext cx="3024336" cy="1164704"/>
          </a:xfrm>
          <a:prstGeom prst="wedgeRoundRectCallout">
            <a:avLst>
              <a:gd name="adj1" fmla="val 57283"/>
              <a:gd name="adj2" fmla="val 108536"/>
              <a:gd name="adj3" fmla="val 16667"/>
            </a:avLst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9. Wechsel zwischen den Ansichten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15" name="Abgerundete rechteckige Legende 14"/>
          <p:cNvSpPr/>
          <p:nvPr/>
        </p:nvSpPr>
        <p:spPr>
          <a:xfrm>
            <a:off x="3745751" y="3988364"/>
            <a:ext cx="3024336" cy="1164704"/>
          </a:xfrm>
          <a:prstGeom prst="wedgeRoundRectCallout">
            <a:avLst>
              <a:gd name="adj1" fmla="val 100122"/>
              <a:gd name="adj2" fmla="val 108598"/>
              <a:gd name="adj3" fmla="val 16667"/>
            </a:avLst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10. Maßstab (Zoom)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6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2. Besonderheiten im </a:t>
            </a:r>
            <a:br>
              <a:rPr lang="de-DE" dirty="0" smtClean="0"/>
            </a:br>
            <a:r>
              <a:rPr lang="de-DE" dirty="0" smtClean="0"/>
              <a:t>pädagogischen Netz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59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de-DE" b="1" dirty="0"/>
              <a:t>Schnellstartleiste</a:t>
            </a:r>
            <a:r>
              <a:rPr lang="de-DE" dirty="0"/>
              <a:t> („Symbolleiste für Schnellzugriff“)</a:t>
            </a:r>
            <a:br>
              <a:rPr lang="de-DE" dirty="0"/>
            </a:br>
            <a:r>
              <a:rPr lang="de-DE" dirty="0"/>
              <a:t>Anpassungen an dieser werden nicht gespeichert und sind folglich nach einem Neustart von Microsoft Office 2010 nicht mehr vorhanden</a:t>
            </a:r>
            <a:r>
              <a:rPr lang="de-DE" dirty="0" smtClean="0"/>
              <a:t>. </a:t>
            </a:r>
            <a:br>
              <a:rPr lang="de-DE" dirty="0" smtClean="0"/>
            </a:br>
            <a:endParaRPr lang="de-DE" dirty="0"/>
          </a:p>
          <a:p>
            <a:pPr lvl="0"/>
            <a:r>
              <a:rPr lang="de-DE" b="1" dirty="0"/>
              <a:t>Zuletzt verwendete Dokumente </a:t>
            </a:r>
            <a:r>
              <a:rPr lang="de-DE" dirty="0"/>
              <a:t>(„</a:t>
            </a:r>
            <a:r>
              <a:rPr lang="de-DE" dirty="0" smtClean="0"/>
              <a:t>Datei/Zuletzt </a:t>
            </a:r>
            <a:r>
              <a:rPr lang="de-DE" dirty="0"/>
              <a:t>verwendet“)</a:t>
            </a:r>
            <a:br>
              <a:rPr lang="de-DE" dirty="0"/>
            </a:br>
            <a:r>
              <a:rPr lang="de-DE" dirty="0"/>
              <a:t>Es werden keine Dokumente angezeigt und die Anzahl der angezeigten Dokumente kann deshalb auch nicht verändert werden</a:t>
            </a:r>
            <a:r>
              <a:rPr lang="de-DE" dirty="0" smtClean="0"/>
              <a:t>. </a:t>
            </a:r>
            <a:br>
              <a:rPr lang="de-DE" dirty="0" smtClean="0"/>
            </a:br>
            <a:endParaRPr lang="de-DE" dirty="0"/>
          </a:p>
          <a:p>
            <a:pPr lvl="0"/>
            <a:r>
              <a:rPr lang="de-DE" b="1" dirty="0"/>
              <a:t>Steuerzeichen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Diese können durch die Funktionstaste in der Symbolleiste nicht ausgeblendet </a:t>
            </a:r>
            <a:r>
              <a:rPr lang="de-DE" dirty="0" smtClean="0"/>
              <a:t>werden, da </a:t>
            </a:r>
            <a:r>
              <a:rPr lang="de-DE" dirty="0"/>
              <a:t>sie in den Optionen dauerhaft aktiviert wurden</a:t>
            </a:r>
            <a:r>
              <a:rPr lang="de-DE" dirty="0" smtClean="0"/>
              <a:t>. </a:t>
            </a:r>
            <a:br>
              <a:rPr lang="de-DE" dirty="0" smtClean="0"/>
            </a:br>
            <a:endParaRPr lang="de-DE" dirty="0"/>
          </a:p>
          <a:p>
            <a:pPr lvl="0"/>
            <a:r>
              <a:rPr lang="de-DE" b="1" dirty="0"/>
              <a:t>Desktop-Icons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Diese werden während der Installation für Microsoft Office 2010 nicht erstellt.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A27E-8FFA-4EBC-BF61-DEB5573B1EEE}" type="datetime1">
              <a:rPr lang="de-DE" smtClean="0"/>
              <a:t>26.11.2012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4018-2F0B-4E39-A0EE-9BA05BD3934E}" type="slidenum">
              <a:rPr lang="de-DE" smtClean="0"/>
              <a:t>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Fachberater Informatik/MIB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1915413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01008"/>
            <a:ext cx="4608512" cy="32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886" y="4717901"/>
            <a:ext cx="3238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33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3. Einstellungen ändern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  <a:tabLst>
                <a:tab pos="354013" algn="l"/>
              </a:tabLst>
            </a:pPr>
            <a:r>
              <a:rPr lang="de-DE" sz="2200" b="1" dirty="0" smtClean="0"/>
              <a:t>Steuerzeichen</a:t>
            </a:r>
            <a:br>
              <a:rPr lang="de-DE" sz="2200" b="1" dirty="0" smtClean="0"/>
            </a:br>
            <a:r>
              <a:rPr lang="de-DE" sz="2200" b="1" dirty="0" smtClean="0"/>
              <a:t>ausblenden</a:t>
            </a:r>
            <a:br>
              <a:rPr lang="de-DE" sz="2200" b="1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sz="2200" dirty="0" smtClean="0"/>
              <a:t>→ </a:t>
            </a:r>
            <a:r>
              <a:rPr lang="de-DE" sz="2200" b="1" dirty="0" smtClean="0"/>
              <a:t>Datei</a:t>
            </a:r>
            <a:r>
              <a:rPr lang="de-DE" sz="2200" dirty="0" smtClean="0"/>
              <a:t> </a:t>
            </a:r>
            <a:br>
              <a:rPr lang="de-DE" sz="2200" dirty="0" smtClean="0"/>
            </a:br>
            <a:r>
              <a:rPr lang="de-DE" sz="2200" dirty="0"/>
              <a:t>→ </a:t>
            </a:r>
            <a:r>
              <a:rPr lang="de-DE" sz="2200" dirty="0" smtClean="0"/>
              <a:t>Optionen </a:t>
            </a:r>
            <a:br>
              <a:rPr lang="de-DE" sz="2200" dirty="0" smtClean="0"/>
            </a:br>
            <a:r>
              <a:rPr lang="de-DE" sz="2200" dirty="0" smtClean="0"/>
              <a:t>→ </a:t>
            </a:r>
            <a:r>
              <a:rPr lang="de-DE" sz="2200" dirty="0"/>
              <a:t>Anzeige 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/>
              <a:t>→ </a:t>
            </a:r>
            <a:r>
              <a:rPr lang="de-DE" sz="2200" dirty="0" smtClean="0"/>
              <a:t>im </a:t>
            </a:r>
            <a:r>
              <a:rPr lang="de-DE" sz="2200" dirty="0"/>
              <a:t>2. Block 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	alles </a:t>
            </a:r>
            <a:r>
              <a:rPr lang="de-DE" sz="2200" dirty="0"/>
              <a:t>ausklicken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3203848" y="1556792"/>
            <a:ext cx="5616624" cy="4067291"/>
            <a:chOff x="3203848" y="1556792"/>
            <a:chExt cx="5616624" cy="4067291"/>
          </a:xfrm>
        </p:grpSpPr>
        <p:pic>
          <p:nvPicPr>
            <p:cNvPr id="4" name="Grafik 3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35" t="5614" r="10207" b="6606"/>
            <a:stretch/>
          </p:blipFill>
          <p:spPr bwMode="auto">
            <a:xfrm>
              <a:off x="3203848" y="1556792"/>
              <a:ext cx="5616624" cy="406729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Rechteck 4"/>
            <p:cNvSpPr/>
            <p:nvPr/>
          </p:nvSpPr>
          <p:spPr>
            <a:xfrm>
              <a:off x="4629302" y="2780928"/>
              <a:ext cx="216024" cy="93610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D6F1-DFEE-41A4-A750-D3537EFEE1DF}" type="datetime1">
              <a:rPr lang="de-DE" smtClean="0"/>
              <a:t>26.11.2012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4018-2F0B-4E39-A0EE-9BA05BD3934E}" type="slidenum">
              <a:rPr lang="de-DE" smtClean="0"/>
              <a:t>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Fachberater Informatik/MIB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575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3. Einstellungen ändern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b="1" dirty="0" smtClean="0"/>
              <a:t>Desktop-Icons erstellen</a:t>
            </a:r>
            <a:br>
              <a:rPr lang="de-DE" sz="2200" b="1" dirty="0" smtClean="0"/>
            </a:b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2200" dirty="0" smtClean="0"/>
              <a:t>über Start – Programme – Microsoft Office – </a:t>
            </a:r>
            <a:br>
              <a:rPr lang="de-DE" sz="2200" dirty="0" smtClean="0"/>
            </a:br>
            <a:r>
              <a:rPr lang="de-DE" sz="2200" dirty="0" smtClean="0"/>
              <a:t>Microsoft Excel 2010 </a:t>
            </a:r>
            <a:r>
              <a:rPr lang="de-DE" sz="2200" dirty="0" smtClean="0">
                <a:sym typeface="Wingdings" pitchFamily="2" charset="2"/>
              </a:rPr>
              <a:t></a:t>
            </a:r>
            <a:r>
              <a:rPr lang="de-DE" sz="2200" dirty="0" smtClean="0"/>
              <a:t> rechte Maustaste</a:t>
            </a:r>
            <a:r>
              <a:rPr lang="de-DE" sz="2200" dirty="0"/>
              <a:t> 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>
                <a:sym typeface="Wingdings" pitchFamily="2" charset="2"/>
              </a:rPr>
              <a:t> </a:t>
            </a:r>
            <a:r>
              <a:rPr lang="de-DE" sz="2200" dirty="0" smtClean="0"/>
              <a:t>„Senden an“ –  Desktop</a:t>
            </a:r>
          </a:p>
          <a:p>
            <a:pPr marL="0" indent="0">
              <a:buNone/>
            </a:pPr>
            <a:r>
              <a:rPr lang="de-DE" sz="2200" dirty="0"/>
              <a:t/>
            </a:r>
            <a:br>
              <a:rPr lang="de-DE" sz="2200" dirty="0"/>
            </a:br>
            <a:r>
              <a:rPr lang="de-DE" sz="2200" dirty="0"/>
              <a:t/>
            </a:r>
            <a:br>
              <a:rPr lang="de-DE" sz="2200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C1C5-ACEC-4FC7-AFB8-88F0CCA68C5B}" type="datetime1">
              <a:rPr lang="de-DE" smtClean="0"/>
              <a:t>26.11.2012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4018-2F0B-4E39-A0EE-9BA05BD3934E}" type="slidenum">
              <a:rPr lang="de-DE" smtClean="0"/>
              <a:t>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Fachberater Informatik/MIB</a:t>
            </a:r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1335690" y="3429000"/>
            <a:ext cx="6606916" cy="2880320"/>
            <a:chOff x="1335690" y="3429000"/>
            <a:chExt cx="6606916" cy="288032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690" y="3429000"/>
              <a:ext cx="6606916" cy="2880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Abgerundetes Rechteck 6"/>
            <p:cNvSpPr/>
            <p:nvPr/>
          </p:nvSpPr>
          <p:spPr>
            <a:xfrm>
              <a:off x="5580112" y="3692648"/>
              <a:ext cx="2362494" cy="216024"/>
            </a:xfrm>
            <a:prstGeom prst="round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21086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3. Einstellungen ändern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663083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900"/>
              </a:spcBef>
              <a:buNone/>
            </a:pPr>
            <a:r>
              <a:rPr lang="de-DE" sz="2400" b="1" dirty="0" smtClean="0"/>
              <a:t>Automatische Nummerierung und </a:t>
            </a:r>
            <a:br>
              <a:rPr lang="de-DE" sz="2400" b="1" dirty="0" smtClean="0"/>
            </a:br>
            <a:r>
              <a:rPr lang="de-DE" sz="2400" b="1" dirty="0" smtClean="0"/>
              <a:t>automatische Aufzählung deaktivieren</a:t>
            </a:r>
            <a:r>
              <a:rPr lang="de-DE" sz="2200" b="1" dirty="0" smtClean="0"/>
              <a:t/>
            </a:r>
            <a:br>
              <a:rPr lang="de-DE" sz="2200" b="1" dirty="0" smtClean="0"/>
            </a:br>
            <a:r>
              <a:rPr lang="de-DE" sz="2200" b="1" dirty="0" smtClean="0"/>
              <a:t/>
            </a:r>
            <a:br>
              <a:rPr lang="de-DE" sz="2200" b="1" dirty="0" smtClean="0"/>
            </a:br>
            <a:r>
              <a:rPr lang="de-DE" sz="2400" dirty="0" smtClean="0"/>
              <a:t>→</a:t>
            </a:r>
            <a:r>
              <a:rPr lang="de-DE" sz="2400" dirty="0"/>
              <a:t> </a:t>
            </a:r>
            <a:r>
              <a:rPr lang="de-DE" sz="2400" b="1" dirty="0" smtClean="0"/>
              <a:t>Datei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de-DE" sz="2400" dirty="0" smtClean="0"/>
              <a:t>→ Optionen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de-DE" sz="2400" dirty="0" smtClean="0"/>
              <a:t>→ Dokument-</a:t>
            </a:r>
            <a:br>
              <a:rPr lang="de-DE" sz="2400" dirty="0" smtClean="0"/>
            </a:br>
            <a:r>
              <a:rPr lang="de-DE" sz="2400" dirty="0" smtClean="0"/>
              <a:t>     </a:t>
            </a:r>
            <a:r>
              <a:rPr lang="de-DE" sz="2400" dirty="0" err="1" smtClean="0"/>
              <a:t>prüfung</a:t>
            </a:r>
            <a:r>
              <a:rPr lang="de-DE" sz="2400" dirty="0" smtClean="0"/>
              <a:t> 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de-DE" sz="2400" dirty="0" smtClean="0"/>
              <a:t>→ </a:t>
            </a:r>
            <a:r>
              <a:rPr lang="de-DE" sz="2400" dirty="0" err="1" smtClean="0"/>
              <a:t>AutoKorrektur</a:t>
            </a:r>
            <a:r>
              <a:rPr lang="de-DE" sz="2400" dirty="0" smtClean="0"/>
              <a:t>-</a:t>
            </a:r>
            <a:br>
              <a:rPr lang="de-DE" sz="2400" dirty="0" smtClean="0"/>
            </a:br>
            <a:r>
              <a:rPr lang="de-DE" sz="2400" dirty="0" smtClean="0"/>
              <a:t>     Optionen 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de-DE" sz="2400" dirty="0" smtClean="0"/>
              <a:t>→ </a:t>
            </a:r>
            <a:r>
              <a:rPr lang="de-DE" sz="2400" dirty="0" err="1" smtClean="0"/>
              <a:t>AutoFormat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smtClean="0"/>
              <a:t>     während der</a:t>
            </a:r>
            <a:br>
              <a:rPr lang="de-DE" sz="2400" dirty="0" smtClean="0"/>
            </a:br>
            <a:r>
              <a:rPr lang="de-DE" sz="2400" dirty="0" smtClean="0"/>
              <a:t>     Eingabe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de-DE" sz="2400" dirty="0" smtClean="0"/>
              <a:t>→ Häkchen </a:t>
            </a:r>
            <a:br>
              <a:rPr lang="de-DE" sz="2400" dirty="0" smtClean="0"/>
            </a:br>
            <a:r>
              <a:rPr lang="de-DE" sz="2400" dirty="0" smtClean="0"/>
              <a:t>     entfernen</a:t>
            </a:r>
            <a:endParaRPr lang="de-DE" sz="2200" b="1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3275856" y="2298804"/>
            <a:ext cx="5364113" cy="3938508"/>
            <a:chOff x="3275856" y="2298804"/>
            <a:chExt cx="5364113" cy="3938508"/>
          </a:xfrm>
        </p:grpSpPr>
        <p:pic>
          <p:nvPicPr>
            <p:cNvPr id="4" name="Grafik 3"/>
            <p:cNvPicPr/>
            <p:nvPr/>
          </p:nvPicPr>
          <p:blipFill rotWithShape="1">
            <a:blip r:embed="rId3"/>
            <a:srcRect l="14514" t="6379" r="10686" b="6862"/>
            <a:stretch/>
          </p:blipFill>
          <p:spPr bwMode="auto">
            <a:xfrm>
              <a:off x="3275856" y="2298804"/>
              <a:ext cx="5364113" cy="393850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Rechteck 4"/>
            <p:cNvSpPr/>
            <p:nvPr/>
          </p:nvSpPr>
          <p:spPr>
            <a:xfrm>
              <a:off x="5317838" y="4369371"/>
              <a:ext cx="216024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/>
            <p:cNvSpPr/>
            <p:nvPr/>
          </p:nvSpPr>
          <p:spPr>
            <a:xfrm>
              <a:off x="6902014" y="4363523"/>
              <a:ext cx="216024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1CF1-AE05-420D-AD00-09592A110F34}" type="datetime1">
              <a:rPr lang="de-DE" smtClean="0"/>
              <a:t>26.11.2012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4018-2F0B-4E39-A0EE-9BA05BD3934E}" type="slidenum">
              <a:rPr lang="de-DE" smtClean="0"/>
              <a:t>8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Fachberater Informatik/MIB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39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Einstellungen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b="1" dirty="0" err="1" smtClean="0"/>
              <a:t>ClipArts</a:t>
            </a:r>
            <a:r>
              <a:rPr lang="de-DE" sz="2200" b="1" dirty="0" smtClean="0"/>
              <a:t> einfügen – Internet freischalten</a:t>
            </a:r>
            <a:br>
              <a:rPr lang="de-DE" sz="2200" b="1" dirty="0" smtClean="0"/>
            </a:br>
            <a:r>
              <a:rPr lang="de-DE" sz="2200" dirty="0" smtClean="0"/>
              <a:t>Einfügen – ClipArt – Office.com-Inhalte berücksichtigen</a:t>
            </a:r>
            <a:endParaRPr lang="de-DE" sz="2200" dirty="0"/>
          </a:p>
        </p:txBody>
      </p:sp>
      <p:pic>
        <p:nvPicPr>
          <p:cNvPr id="5" name="Grafik 4"/>
          <p:cNvPicPr/>
          <p:nvPr/>
        </p:nvPicPr>
        <p:blipFill rotWithShape="1">
          <a:blip r:embed="rId3"/>
          <a:srcRect t="-1" b="12947"/>
          <a:stretch/>
        </p:blipFill>
        <p:spPr bwMode="auto">
          <a:xfrm>
            <a:off x="755576" y="2492896"/>
            <a:ext cx="7272808" cy="374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hteck 5"/>
          <p:cNvSpPr/>
          <p:nvPr/>
        </p:nvSpPr>
        <p:spPr>
          <a:xfrm>
            <a:off x="6503337" y="3763282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2926-B213-43B0-B24E-EA3CF998DC0C}" type="datetime1">
              <a:rPr lang="de-DE" smtClean="0"/>
              <a:t>26.11.2012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4018-2F0B-4E39-A0EE-9BA05BD3934E}" type="slidenum">
              <a:rPr lang="de-DE" smtClean="0"/>
              <a:t>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Fachberater Informatik/MIB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01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hoebe">
  <a:themeElements>
    <a:clrScheme name="Phoeb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Phoeb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ho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1052</Words>
  <Application>Microsoft Office PowerPoint</Application>
  <PresentationFormat>Bildschirmpräsentation (4:3)</PresentationFormat>
  <Paragraphs>300</Paragraphs>
  <Slides>31</Slides>
  <Notes>31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Phoebe</vt:lpstr>
      <vt:lpstr>Umstieg auf Office 2010  – leicht gemacht </vt:lpstr>
      <vt:lpstr>0. Erster Start eines  MS Office-Programms</vt:lpstr>
      <vt:lpstr>1. Neue Benutzeroberfläche bei  MS Office 2010</vt:lpstr>
      <vt:lpstr> MS Word 2010</vt:lpstr>
      <vt:lpstr>2. Besonderheiten im  pädagogischen Netz</vt:lpstr>
      <vt:lpstr>3. Einstellungen ändern</vt:lpstr>
      <vt:lpstr>3. Einstellungen ändern</vt:lpstr>
      <vt:lpstr>3. Einstellungen ändern</vt:lpstr>
      <vt:lpstr>3. Einstellungen</vt:lpstr>
      <vt:lpstr>3. Einstellungen</vt:lpstr>
      <vt:lpstr>3. Einstellungen</vt:lpstr>
      <vt:lpstr>4. Praktisches Beispiel</vt:lpstr>
      <vt:lpstr>4. Praktisches Beispiel</vt:lpstr>
      <vt:lpstr>4. Praktisches Beispiel</vt:lpstr>
      <vt:lpstr>4. Praktisches Beispiel</vt:lpstr>
      <vt:lpstr>4. Praktisches Beispiel</vt:lpstr>
      <vt:lpstr>5. Die Benutzeroberfläche in  MS Excel</vt:lpstr>
      <vt:lpstr>5. Die Benutzeroberfläche in MS Excel</vt:lpstr>
      <vt:lpstr>5. Die Benutzeroberfläche in  MS PowerPoint</vt:lpstr>
      <vt:lpstr>5. Neuerungen in MS PowerPoint</vt:lpstr>
      <vt:lpstr>5. Neuerungen in MS PowerPoint</vt:lpstr>
      <vt:lpstr>Beispiel SmartArt</vt:lpstr>
      <vt:lpstr>5. Neuerungen in MS PowerPoint</vt:lpstr>
      <vt:lpstr>5. Neuerungen in MS PowerPoint</vt:lpstr>
      <vt:lpstr>5. Animationen in MS PowerPoint</vt:lpstr>
      <vt:lpstr>6. Interaktive Hilfe im  Pädagogischen Netz</vt:lpstr>
      <vt:lpstr>6. Interaktive Hilfe – MS Word</vt:lpstr>
      <vt:lpstr>6. Interaktive Hilfe – MS Excel</vt:lpstr>
      <vt:lpstr>6. Interaktive Hilfe – MS PowerPoint</vt:lpstr>
      <vt:lpstr>7. MS Office 2010 für zu Hause</vt:lpstr>
      <vt:lpstr>PowerPoint-Präsentation</vt:lpstr>
    </vt:vector>
  </TitlesOfParts>
  <Company>LHM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Umstieg auf Office 2010 –  leicht gemacht</dc:title>
  <dc:creator>XP</dc:creator>
  <cp:lastModifiedBy>Anton Meßmer</cp:lastModifiedBy>
  <cp:revision>124</cp:revision>
  <cp:lastPrinted>2012-11-24T18:28:44Z</cp:lastPrinted>
  <dcterms:created xsi:type="dcterms:W3CDTF">2012-10-29T14:01:10Z</dcterms:created>
  <dcterms:modified xsi:type="dcterms:W3CDTF">2012-11-26T17:15:30Z</dcterms:modified>
</cp:coreProperties>
</file>